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rwTaA5M7pvdFrrdhBd7a+7aa5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49492D-D5DD-47BC-9409-62B1F0DB481A}">
  <a:tblStyle styleId="{8A49492D-D5DD-47BC-9409-62B1F0DB481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Cicero is the name of the agent we built for Diplomacy. It integrates high-level strategic play with full open-domain dialogue. It’s interesting to note that DeepMind wrote a Nature comment last year proposing simplified versions of Diplomacy as challenge problems because full dialogue seemed intractable. </a:t>
            </a:r>
            <a:endParaRPr/>
          </a:p>
          <a:p>
            <a:pPr indent="0" lvl="0" marL="0" rtl="0" algn="l">
              <a:spcBef>
                <a:spcPts val="0"/>
              </a:spcBef>
              <a:spcAft>
                <a:spcPts val="0"/>
              </a:spcAft>
              <a:buNone/>
            </a:pPr>
            <a:r>
              <a:rPr lang="en-US"/>
              <a:t>And a big part of why we were able to go to full dialogue is that we initated a partnership with webdiplomacy, an online Diplomacy site, where we got access to anonymized dialogue from 50,000 human games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183" name="Google Shape;18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198" name="Google Shape;19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213" name="Google Shape;21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FF0000"/>
              </a:solidFill>
            </a:endParaRPr>
          </a:p>
        </p:txBody>
      </p:sp>
      <p:sp>
        <p:nvSpPr>
          <p:cNvPr id="237" name="Google Shape;2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The other perspective is a multi-agent perspective. If we think about all the big successes in AI agents in the past few years, they’ve all been in purely competitive games like chess, Go, and poker. And the reason for that is that in these settings self-play techniques are guaranteed to converge to an optimal solution with sufficient compute and model capacity. And that's how you end up with Kasparov or Fan Hui with their heads in their hands.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But the real world isn’t just about moving pieces on a chess board. It involves a mix of competition and </a:t>
            </a:r>
            <a:r>
              <a:rPr b="1" i="0" lang="en-US" sz="1800" u="none" strike="noStrike">
                <a:solidFill>
                  <a:srgbClr val="000000"/>
                </a:solidFill>
                <a:latin typeface="Arial"/>
                <a:ea typeface="Arial"/>
                <a:cs typeface="Arial"/>
                <a:sym typeface="Arial"/>
              </a:rPr>
              <a:t>cooperation</a:t>
            </a:r>
            <a:r>
              <a:rPr b="0" i="0" lang="en-US" sz="1800" u="none" strike="noStrike">
                <a:solidFill>
                  <a:srgbClr val="000000"/>
                </a:solidFill>
                <a:latin typeface="Arial"/>
                <a:ea typeface="Arial"/>
                <a:cs typeface="Arial"/>
                <a:sym typeface="Arial"/>
              </a:rPr>
              <a:t> with other people. In these settings, the self-play guarantees no longer apply, and success requires understanding human behavior and conventions.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And language is really the ultimate human convention, it’s what’s allowed humans to cooperate at such a large scale. This project is the first time that anyone has tackled a game where cooperation through language plays a central role.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The other perspective is a multi-agent perspective. If we think about all the big successes in AI agents in the past few years, they’ve all been in purely competitive games like chess, Go, and poker. And the reason for that is that in these settings self-play techniques are guaranteed to converge to an optimal solution with sufficient compute and model capacity. And that's how you end up with Kasparov or Fan Hui with their heads in their hands.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But the real world isn’t just about moving pieces on a chess board. It involves a mix of competition and </a:t>
            </a:r>
            <a:r>
              <a:rPr b="1" i="0" lang="en-US" sz="1800" u="none" strike="noStrike">
                <a:solidFill>
                  <a:srgbClr val="000000"/>
                </a:solidFill>
                <a:latin typeface="Arial"/>
                <a:ea typeface="Arial"/>
                <a:cs typeface="Arial"/>
                <a:sym typeface="Arial"/>
              </a:rPr>
              <a:t>cooperation</a:t>
            </a:r>
            <a:r>
              <a:rPr b="0" i="0" lang="en-US" sz="1800" u="none" strike="noStrike">
                <a:solidFill>
                  <a:srgbClr val="000000"/>
                </a:solidFill>
                <a:latin typeface="Arial"/>
                <a:ea typeface="Arial"/>
                <a:cs typeface="Arial"/>
                <a:sym typeface="Arial"/>
              </a:rPr>
              <a:t> with other people. In these settings, the self-play guarantees no longer apply, and success requires understanding human behavior and conventions.</a:t>
            </a:r>
            <a:endParaRPr/>
          </a:p>
          <a:p>
            <a:pPr indent="-114300" lvl="0" marL="0" rtl="0" algn="l">
              <a:spcBef>
                <a:spcPts val="0"/>
              </a:spcBef>
              <a:spcAft>
                <a:spcPts val="0"/>
              </a:spcAft>
              <a:buClr>
                <a:srgbClr val="000000"/>
              </a:buClr>
              <a:buSzPts val="1800"/>
              <a:buFont typeface="Arial"/>
              <a:buChar char="•"/>
            </a:pPr>
            <a:r>
              <a:rPr b="0" i="0" lang="en-US" sz="1800" u="none" strike="noStrike">
                <a:solidFill>
                  <a:srgbClr val="000000"/>
                </a:solidFill>
                <a:latin typeface="Arial"/>
                <a:ea typeface="Arial"/>
                <a:cs typeface="Arial"/>
                <a:sym typeface="Arial"/>
              </a:rPr>
              <a:t>And language is really the ultimate human convention, it’s what’s allowed humans to cooperate at such a large scale. This project is the first time that anyone has tackled a game where cooperation through language plays a central role.</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second line of research we build on is that of pikl, from 2022, which is a simple way of adapting planning methods to stay close to human play. In pikl, the idea is simply to alter the definition of utility or reward being maximized to also include a penalty term that penalizes a policy from having high KL divergence with human behavioral cloning. The penalty is controlled by a lambda coefficient, where lambda 0 is unregularized planning, and lambda infinity is pure human behavioral cloning. Prior work shows that values of lambda in between can achieve the benefits of both, giving strong and human-like play.</a:t>
            </a:r>
            <a:endParaRPr>
              <a:solidFill>
                <a:schemeClr val="dk1"/>
              </a:solidFill>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US"/>
              <a:t>This summer we entered Cicero anonymously in an online Diplomacy league. We spent a lot of time preparing for this and frankly, it was pretty terrifying for me when we entered Cicero in its first few games, we weren’t sure if it was going to go off the rails and immediately get identified as an AI and this whole project would be a failure. </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US"/>
              <a:t>But Cicero ended up playing 40 games and was never identified as an AI besides one mention of suspicion in a post-game Discord chart, after having conversations for more than 70 hours with 82 unique players. In the last week we informed all the players that they had been playing with a bot and the reactions were really positive, with mostly players just being completely shocked that they had played with a bot.</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US"/>
              <a:t>And Cicero ended up placing in the top 10% of players, and 2</a:t>
            </a:r>
            <a:r>
              <a:rPr baseline="30000" lang="en-US"/>
              <a:t>nd</a:t>
            </a:r>
            <a:r>
              <a:rPr lang="en-US"/>
              <a:t> of the 19 players who played at least 5 games. It achieved more than double the average human score, and even won a weekend mini-tournament that was part of the league.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joint work with a really large team of experts across a number of domains, including NLP, reinforcement learning, game theory, Diplomacy experts, and a number of cross-functional partners. It was really a privilege for me to have gotten to work with such an amazing team over the last 3 years on this challenge..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In conclusion, we hope our work is a step forward in learning strong human-compatible policies through RL. See our paper for details, and you can also find our code open sourced online along with our other recent work in the full natural language version of Diplomacy).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Thanks!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rtl="0" algn="l">
              <a:spcBef>
                <a:spcPts val="0"/>
              </a:spcBef>
              <a:spcAft>
                <a:spcPts val="0"/>
              </a:spcAft>
              <a:buClr>
                <a:schemeClr val="dk1"/>
              </a:buClr>
              <a:buSzPts val="1100"/>
              <a:buFont typeface="Arial"/>
              <a:buNone/>
            </a:pPr>
            <a:r>
              <a:t/>
            </a:r>
            <a:endParaRPr>
              <a:solidFill>
                <a:schemeClr val="dk1"/>
              </a:solidFill>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 each turn, the players have private conversations with each other where they form alliances, negotiate how they’ll work together, and coordinate what actions they’re going to take. </a:t>
            </a:r>
            <a:endParaRPr/>
          </a:p>
          <a:p>
            <a:pPr indent="0" lvl="0" marL="0" rtl="0" algn="l">
              <a:spcBef>
                <a:spcPts val="0"/>
              </a:spcBef>
              <a:spcAft>
                <a:spcPts val="0"/>
              </a:spcAft>
              <a:buNone/>
            </a:pPr>
            <a:r>
              <a:rPr lang="en-US"/>
              <a:t>At the end of the turn, every player secretly enters their moves and they’re revealed simultaneously. These moves consist of orders for each of a player’s units on the board, for example Fleet Clyde moves to Norwegian Sea, Army Denmark Holds, Fleet Skaggerak supports Army Sweden to Norway, and so on. So the actions are part of an exponentially large action space. And the private agreements between players are non-binding, so players need to build trust and have to account for the fact that other players may be lying or might not follow through on their agreements.</a:t>
            </a:r>
            <a:endParaRPr/>
          </a:p>
          <a:p>
            <a:pPr indent="0" lvl="0" marL="0" rtl="0" algn="l">
              <a:spcBef>
                <a:spcPts val="0"/>
              </a:spcBef>
              <a:spcAft>
                <a:spcPts val="0"/>
              </a:spcAft>
              <a:buNone/>
            </a:pPr>
            <a:r>
              <a:rPr lang="en-US"/>
              <a:t>Ultimately, winning at Diplomacy requires players to be able to persuade and cooperate with others</a:t>
            </a:r>
            <a:endParaRPr/>
          </a:p>
          <a:p>
            <a:pPr indent="0" lvl="0" marL="0" rtl="0" algn="l">
              <a:spcBef>
                <a:spcPts val="0"/>
              </a:spcBef>
              <a:spcAft>
                <a:spcPts val="0"/>
              </a:spcAft>
              <a:buNone/>
            </a:pPr>
            <a:r>
              <a:rPr lang="en-US"/>
              <a:t>And it’s long been considered a challenge problem for AI.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ext (Two-Thirds)">
  <p:cSld name="22_Text (Two-Thirds)">
    <p:spTree>
      <p:nvGrpSpPr>
        <p:cNvPr id="15" name="Shape 15"/>
        <p:cNvGrpSpPr/>
        <p:nvPr/>
      </p:nvGrpSpPr>
      <p:grpSpPr>
        <a:xfrm>
          <a:off x="0" y="0"/>
          <a:ext cx="0" cy="0"/>
          <a:chOff x="0" y="0"/>
          <a:chExt cx="0" cy="0"/>
        </a:xfrm>
      </p:grpSpPr>
      <p:sp>
        <p:nvSpPr>
          <p:cNvPr id="16" name="Google Shape;16;p24"/>
          <p:cNvSpPr txBox="1"/>
          <p:nvPr>
            <p:ph idx="1" type="subTitle"/>
          </p:nvPr>
        </p:nvSpPr>
        <p:spPr>
          <a:xfrm>
            <a:off x="466350" y="466350"/>
            <a:ext cx="51634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Clr>
                <a:schemeClr val="dk1"/>
              </a:buClr>
              <a:buSzPts val="1800"/>
              <a:buNone/>
              <a:defRPr sz="1200"/>
            </a:lvl1pPr>
            <a:lvl2pPr lvl="1" algn="l">
              <a:lnSpc>
                <a:spcPct val="120000"/>
              </a:lnSpc>
              <a:spcBef>
                <a:spcPts val="0"/>
              </a:spcBef>
              <a:spcAft>
                <a:spcPts val="0"/>
              </a:spcAft>
              <a:buClr>
                <a:schemeClr val="dk1"/>
              </a:buClr>
              <a:buSzPts val="1800"/>
              <a:buNone/>
              <a:defRPr sz="1200"/>
            </a:lvl2pPr>
            <a:lvl3pPr lvl="2" algn="l">
              <a:lnSpc>
                <a:spcPct val="120000"/>
              </a:lnSpc>
              <a:spcBef>
                <a:spcPts val="0"/>
              </a:spcBef>
              <a:spcAft>
                <a:spcPts val="0"/>
              </a:spcAft>
              <a:buClr>
                <a:schemeClr val="dk1"/>
              </a:buClr>
              <a:buSzPts val="1800"/>
              <a:buNone/>
              <a:defRPr sz="1200"/>
            </a:lvl3pPr>
            <a:lvl4pPr lvl="3" algn="l">
              <a:lnSpc>
                <a:spcPct val="120000"/>
              </a:lnSpc>
              <a:spcBef>
                <a:spcPts val="0"/>
              </a:spcBef>
              <a:spcAft>
                <a:spcPts val="0"/>
              </a:spcAft>
              <a:buClr>
                <a:schemeClr val="dk1"/>
              </a:buClr>
              <a:buSzPts val="1800"/>
              <a:buNone/>
              <a:defRPr sz="1200"/>
            </a:lvl4pPr>
            <a:lvl5pPr lvl="4" algn="l">
              <a:lnSpc>
                <a:spcPct val="120000"/>
              </a:lnSpc>
              <a:spcBef>
                <a:spcPts val="0"/>
              </a:spcBef>
              <a:spcAft>
                <a:spcPts val="0"/>
              </a:spcAft>
              <a:buClr>
                <a:schemeClr val="dk1"/>
              </a:buClr>
              <a:buSzPts val="1800"/>
              <a:buNone/>
              <a:defRPr sz="1200"/>
            </a:lvl5pPr>
            <a:lvl6pPr lvl="5" algn="l">
              <a:lnSpc>
                <a:spcPct val="120000"/>
              </a:lnSpc>
              <a:spcBef>
                <a:spcPts val="0"/>
              </a:spcBef>
              <a:spcAft>
                <a:spcPts val="0"/>
              </a:spcAft>
              <a:buClr>
                <a:schemeClr val="dk1"/>
              </a:buClr>
              <a:buSzPts val="1800"/>
              <a:buNone/>
              <a:defRPr sz="1200"/>
            </a:lvl6pPr>
            <a:lvl7pPr lvl="6" algn="l">
              <a:lnSpc>
                <a:spcPct val="120000"/>
              </a:lnSpc>
              <a:spcBef>
                <a:spcPts val="0"/>
              </a:spcBef>
              <a:spcAft>
                <a:spcPts val="0"/>
              </a:spcAft>
              <a:buClr>
                <a:schemeClr val="dk1"/>
              </a:buClr>
              <a:buSzPts val="1800"/>
              <a:buNone/>
              <a:defRPr sz="1200"/>
            </a:lvl7pPr>
            <a:lvl8pPr lvl="7" algn="l">
              <a:lnSpc>
                <a:spcPct val="120000"/>
              </a:lnSpc>
              <a:spcBef>
                <a:spcPts val="0"/>
              </a:spcBef>
              <a:spcAft>
                <a:spcPts val="0"/>
              </a:spcAft>
              <a:buClr>
                <a:schemeClr val="dk1"/>
              </a:buClr>
              <a:buSzPts val="1800"/>
              <a:buNone/>
              <a:defRPr sz="1200"/>
            </a:lvl8pPr>
            <a:lvl9pPr lvl="8" algn="l">
              <a:lnSpc>
                <a:spcPct val="120000"/>
              </a:lnSpc>
              <a:spcBef>
                <a:spcPts val="0"/>
              </a:spcBef>
              <a:spcAft>
                <a:spcPts val="0"/>
              </a:spcAft>
              <a:buClr>
                <a:schemeClr val="dk1"/>
              </a:buClr>
              <a:buSzPts val="1800"/>
              <a:buNone/>
              <a:defRPr sz="1200"/>
            </a:lvl9pPr>
          </a:lstStyle>
          <a:p/>
        </p:txBody>
      </p:sp>
      <p:sp>
        <p:nvSpPr>
          <p:cNvPr id="17" name="Google Shape;17;p24"/>
          <p:cNvSpPr txBox="1"/>
          <p:nvPr>
            <p:ph type="title"/>
          </p:nvPr>
        </p:nvSpPr>
        <p:spPr>
          <a:xfrm>
            <a:off x="466350" y="1767833"/>
            <a:ext cx="7040800" cy="114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5600"/>
              <a:buFont typeface="Calibri"/>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18" name="Google Shape;18;p24"/>
          <p:cNvSpPr txBox="1"/>
          <p:nvPr>
            <p:ph idx="2" type="body"/>
          </p:nvPr>
        </p:nvSpPr>
        <p:spPr>
          <a:xfrm>
            <a:off x="466350" y="3313167"/>
            <a:ext cx="7040800" cy="30784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8" name="Google Shape;68;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3" name="Shape 83"/>
        <p:cNvGrpSpPr/>
        <p:nvPr/>
      </p:nvGrpSpPr>
      <p:grpSpPr>
        <a:xfrm>
          <a:off x="0" y="0"/>
          <a:ext cx="0" cy="0"/>
          <a:chOff x="0" y="0"/>
          <a:chExt cx="0" cy="0"/>
        </a:xfrm>
      </p:grpSpPr>
      <p:sp>
        <p:nvSpPr>
          <p:cNvPr id="84" name="Google Shape;84;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 name="Google Shape;86;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 name="Google Shape;8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id="91" name="Google Shape;91;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8"/>
          <p:cNvSpPr/>
          <p:nvPr>
            <p:ph idx="2" type="pic"/>
          </p:nvPr>
        </p:nvSpPr>
        <p:spPr>
          <a:xfrm>
            <a:off x="5183188" y="987425"/>
            <a:ext cx="6172200" cy="4873625"/>
          </a:xfrm>
          <a:prstGeom prst="rect">
            <a:avLst/>
          </a:prstGeom>
          <a:noFill/>
          <a:ln>
            <a:noFill/>
          </a:ln>
        </p:spPr>
      </p:sp>
      <p:sp>
        <p:nvSpPr>
          <p:cNvPr id="93" name="Google Shape;93;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4" name="Google Shape;9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7" name="Shape 97"/>
        <p:cNvGrpSpPr/>
        <p:nvPr/>
      </p:nvGrpSpPr>
      <p:grpSpPr>
        <a:xfrm>
          <a:off x="0" y="0"/>
          <a:ext cx="0" cy="0"/>
          <a:chOff x="0" y="0"/>
          <a:chExt cx="0" cy="0"/>
        </a:xfrm>
      </p:grpSpPr>
      <p:sp>
        <p:nvSpPr>
          <p:cNvPr id="98" name="Google Shape;9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 name="Shape 103"/>
        <p:cNvGrpSpPr/>
        <p:nvPr/>
      </p:nvGrpSpPr>
      <p:grpSpPr>
        <a:xfrm>
          <a:off x="0" y="0"/>
          <a:ext cx="0" cy="0"/>
          <a:chOff x="0" y="0"/>
          <a:chExt cx="0" cy="0"/>
        </a:xfrm>
      </p:grpSpPr>
      <p:sp>
        <p:nvSpPr>
          <p:cNvPr id="104" name="Google Shape;104;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olumns (Two)">
  <p:cSld name="31_Columns (Two)">
    <p:spTree>
      <p:nvGrpSpPr>
        <p:cNvPr id="25" name="Shape 25"/>
        <p:cNvGrpSpPr/>
        <p:nvPr/>
      </p:nvGrpSpPr>
      <p:grpSpPr>
        <a:xfrm>
          <a:off x="0" y="0"/>
          <a:ext cx="0" cy="0"/>
          <a:chOff x="0" y="0"/>
          <a:chExt cx="0" cy="0"/>
        </a:xfrm>
      </p:grpSpPr>
      <p:sp>
        <p:nvSpPr>
          <p:cNvPr id="26" name="Google Shape;26;p26"/>
          <p:cNvSpPr txBox="1"/>
          <p:nvPr>
            <p:ph type="title"/>
          </p:nvPr>
        </p:nvSpPr>
        <p:spPr>
          <a:xfrm>
            <a:off x="9357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5600"/>
              <a:buFont typeface="Calibri"/>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27" name="Google Shape;27;p26"/>
          <p:cNvSpPr txBox="1"/>
          <p:nvPr>
            <p:ph idx="1" type="body"/>
          </p:nvPr>
        </p:nvSpPr>
        <p:spPr>
          <a:xfrm>
            <a:off x="935733" y="3895349"/>
            <a:ext cx="4224600" cy="24962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
        <p:nvSpPr>
          <p:cNvPr id="28" name="Google Shape;28;p26"/>
          <p:cNvSpPr txBox="1"/>
          <p:nvPr>
            <p:ph idx="2" type="subTitle"/>
          </p:nvPr>
        </p:nvSpPr>
        <p:spPr>
          <a:xfrm>
            <a:off x="466350" y="466350"/>
            <a:ext cx="51634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Clr>
                <a:schemeClr val="dk1"/>
              </a:buClr>
              <a:buSzPts val="1800"/>
              <a:buNone/>
              <a:defRPr sz="1200"/>
            </a:lvl1pPr>
            <a:lvl2pPr lvl="1" algn="l">
              <a:lnSpc>
                <a:spcPct val="120000"/>
              </a:lnSpc>
              <a:spcBef>
                <a:spcPts val="0"/>
              </a:spcBef>
              <a:spcAft>
                <a:spcPts val="0"/>
              </a:spcAft>
              <a:buClr>
                <a:schemeClr val="dk1"/>
              </a:buClr>
              <a:buSzPts val="1800"/>
              <a:buNone/>
              <a:defRPr sz="1200"/>
            </a:lvl2pPr>
            <a:lvl3pPr lvl="2" algn="l">
              <a:lnSpc>
                <a:spcPct val="120000"/>
              </a:lnSpc>
              <a:spcBef>
                <a:spcPts val="0"/>
              </a:spcBef>
              <a:spcAft>
                <a:spcPts val="0"/>
              </a:spcAft>
              <a:buClr>
                <a:schemeClr val="dk1"/>
              </a:buClr>
              <a:buSzPts val="1800"/>
              <a:buNone/>
              <a:defRPr sz="1200"/>
            </a:lvl3pPr>
            <a:lvl4pPr lvl="3" algn="l">
              <a:lnSpc>
                <a:spcPct val="120000"/>
              </a:lnSpc>
              <a:spcBef>
                <a:spcPts val="0"/>
              </a:spcBef>
              <a:spcAft>
                <a:spcPts val="0"/>
              </a:spcAft>
              <a:buClr>
                <a:schemeClr val="dk1"/>
              </a:buClr>
              <a:buSzPts val="1800"/>
              <a:buNone/>
              <a:defRPr sz="1200"/>
            </a:lvl4pPr>
            <a:lvl5pPr lvl="4" algn="l">
              <a:lnSpc>
                <a:spcPct val="120000"/>
              </a:lnSpc>
              <a:spcBef>
                <a:spcPts val="0"/>
              </a:spcBef>
              <a:spcAft>
                <a:spcPts val="0"/>
              </a:spcAft>
              <a:buClr>
                <a:schemeClr val="dk1"/>
              </a:buClr>
              <a:buSzPts val="1800"/>
              <a:buNone/>
              <a:defRPr sz="1200"/>
            </a:lvl5pPr>
            <a:lvl6pPr lvl="5" algn="l">
              <a:lnSpc>
                <a:spcPct val="120000"/>
              </a:lnSpc>
              <a:spcBef>
                <a:spcPts val="0"/>
              </a:spcBef>
              <a:spcAft>
                <a:spcPts val="0"/>
              </a:spcAft>
              <a:buClr>
                <a:schemeClr val="dk1"/>
              </a:buClr>
              <a:buSzPts val="1800"/>
              <a:buNone/>
              <a:defRPr sz="1200"/>
            </a:lvl6pPr>
            <a:lvl7pPr lvl="6" algn="l">
              <a:lnSpc>
                <a:spcPct val="120000"/>
              </a:lnSpc>
              <a:spcBef>
                <a:spcPts val="0"/>
              </a:spcBef>
              <a:spcAft>
                <a:spcPts val="0"/>
              </a:spcAft>
              <a:buClr>
                <a:schemeClr val="dk1"/>
              </a:buClr>
              <a:buSzPts val="1800"/>
              <a:buNone/>
              <a:defRPr sz="1200"/>
            </a:lvl7pPr>
            <a:lvl8pPr lvl="7" algn="l">
              <a:lnSpc>
                <a:spcPct val="120000"/>
              </a:lnSpc>
              <a:spcBef>
                <a:spcPts val="0"/>
              </a:spcBef>
              <a:spcAft>
                <a:spcPts val="0"/>
              </a:spcAft>
              <a:buClr>
                <a:schemeClr val="dk1"/>
              </a:buClr>
              <a:buSzPts val="1800"/>
              <a:buNone/>
              <a:defRPr sz="1200"/>
            </a:lvl8pPr>
            <a:lvl9pPr lvl="8" algn="l">
              <a:lnSpc>
                <a:spcPct val="120000"/>
              </a:lnSpc>
              <a:spcBef>
                <a:spcPts val="0"/>
              </a:spcBef>
              <a:spcAft>
                <a:spcPts val="0"/>
              </a:spcAft>
              <a:buClr>
                <a:schemeClr val="dk1"/>
              </a:buClr>
              <a:buSzPts val="1800"/>
              <a:buNone/>
              <a:defRPr sz="1200"/>
            </a:lvl9pPr>
          </a:lstStyle>
          <a:p/>
        </p:txBody>
      </p:sp>
      <p:sp>
        <p:nvSpPr>
          <p:cNvPr id="29" name="Google Shape;29;p26"/>
          <p:cNvSpPr txBox="1"/>
          <p:nvPr>
            <p:ph idx="3" type="title"/>
          </p:nvPr>
        </p:nvSpPr>
        <p:spPr>
          <a:xfrm>
            <a:off x="7037833" y="1767833"/>
            <a:ext cx="4224600" cy="1713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5600"/>
              <a:buFont typeface="Calibri"/>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30" name="Google Shape;30;p26"/>
          <p:cNvSpPr txBox="1"/>
          <p:nvPr>
            <p:ph idx="4" type="body"/>
          </p:nvPr>
        </p:nvSpPr>
        <p:spPr>
          <a:xfrm>
            <a:off x="7037833" y="3895349"/>
            <a:ext cx="4224600" cy="24962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ection">
  <p:cSld name="16_Section">
    <p:spTree>
      <p:nvGrpSpPr>
        <p:cNvPr id="31" name="Shape 31"/>
        <p:cNvGrpSpPr/>
        <p:nvPr/>
      </p:nvGrpSpPr>
      <p:grpSpPr>
        <a:xfrm>
          <a:off x="0" y="0"/>
          <a:ext cx="0" cy="0"/>
          <a:chOff x="0" y="0"/>
          <a:chExt cx="0" cy="0"/>
        </a:xfrm>
      </p:grpSpPr>
      <p:sp>
        <p:nvSpPr>
          <p:cNvPr id="32" name="Google Shape;32;p27"/>
          <p:cNvSpPr txBox="1"/>
          <p:nvPr>
            <p:ph type="ctrTitle"/>
          </p:nvPr>
        </p:nvSpPr>
        <p:spPr>
          <a:xfrm>
            <a:off x="935733" y="1767833"/>
            <a:ext cx="7976600" cy="114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5600"/>
              <a:buFont typeface="Calibri"/>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ext">
  <p:cSld name="19_Text">
    <p:spTree>
      <p:nvGrpSpPr>
        <p:cNvPr id="39" name="Shape 39"/>
        <p:cNvGrpSpPr/>
        <p:nvPr/>
      </p:nvGrpSpPr>
      <p:grpSpPr>
        <a:xfrm>
          <a:off x="0" y="0"/>
          <a:ext cx="0" cy="0"/>
          <a:chOff x="0" y="0"/>
          <a:chExt cx="0" cy="0"/>
        </a:xfrm>
      </p:grpSpPr>
      <p:sp>
        <p:nvSpPr>
          <p:cNvPr id="40" name="Google Shape;40;p29"/>
          <p:cNvSpPr txBox="1"/>
          <p:nvPr>
            <p:ph type="title"/>
          </p:nvPr>
        </p:nvSpPr>
        <p:spPr>
          <a:xfrm>
            <a:off x="466333" y="1767833"/>
            <a:ext cx="9857200" cy="567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5600"/>
              <a:buFont typeface="Calibri"/>
              <a:buNone/>
              <a:defRPr/>
            </a:lvl1pPr>
            <a:lvl2pPr lvl="1" algn="l">
              <a:lnSpc>
                <a:spcPct val="100000"/>
              </a:lnSpc>
              <a:spcBef>
                <a:spcPts val="0"/>
              </a:spcBef>
              <a:spcAft>
                <a:spcPts val="0"/>
              </a:spcAft>
              <a:buSzPts val="5600"/>
              <a:buNone/>
              <a:defRPr/>
            </a:lvl2pPr>
            <a:lvl3pPr lvl="2" algn="l">
              <a:lnSpc>
                <a:spcPct val="100000"/>
              </a:lnSpc>
              <a:spcBef>
                <a:spcPts val="0"/>
              </a:spcBef>
              <a:spcAft>
                <a:spcPts val="0"/>
              </a:spcAft>
              <a:buSzPts val="5600"/>
              <a:buNone/>
              <a:defRPr/>
            </a:lvl3pPr>
            <a:lvl4pPr lvl="3" algn="l">
              <a:lnSpc>
                <a:spcPct val="100000"/>
              </a:lnSpc>
              <a:spcBef>
                <a:spcPts val="0"/>
              </a:spcBef>
              <a:spcAft>
                <a:spcPts val="0"/>
              </a:spcAft>
              <a:buSzPts val="5600"/>
              <a:buNone/>
              <a:defRPr/>
            </a:lvl4pPr>
            <a:lvl5pPr lvl="4" algn="l">
              <a:lnSpc>
                <a:spcPct val="100000"/>
              </a:lnSpc>
              <a:spcBef>
                <a:spcPts val="0"/>
              </a:spcBef>
              <a:spcAft>
                <a:spcPts val="0"/>
              </a:spcAft>
              <a:buSzPts val="5600"/>
              <a:buNone/>
              <a:defRPr/>
            </a:lvl5pPr>
            <a:lvl6pPr lvl="5" algn="l">
              <a:lnSpc>
                <a:spcPct val="100000"/>
              </a:lnSpc>
              <a:spcBef>
                <a:spcPts val="0"/>
              </a:spcBef>
              <a:spcAft>
                <a:spcPts val="0"/>
              </a:spcAft>
              <a:buSzPts val="5600"/>
              <a:buNone/>
              <a:defRPr/>
            </a:lvl6pPr>
            <a:lvl7pPr lvl="6" algn="l">
              <a:lnSpc>
                <a:spcPct val="100000"/>
              </a:lnSpc>
              <a:spcBef>
                <a:spcPts val="0"/>
              </a:spcBef>
              <a:spcAft>
                <a:spcPts val="0"/>
              </a:spcAft>
              <a:buSzPts val="5600"/>
              <a:buNone/>
              <a:defRPr/>
            </a:lvl7pPr>
            <a:lvl8pPr lvl="7" algn="l">
              <a:lnSpc>
                <a:spcPct val="100000"/>
              </a:lnSpc>
              <a:spcBef>
                <a:spcPts val="0"/>
              </a:spcBef>
              <a:spcAft>
                <a:spcPts val="0"/>
              </a:spcAft>
              <a:buSzPts val="5600"/>
              <a:buNone/>
              <a:defRPr/>
            </a:lvl8pPr>
            <a:lvl9pPr lvl="8" algn="l">
              <a:lnSpc>
                <a:spcPct val="100000"/>
              </a:lnSpc>
              <a:spcBef>
                <a:spcPts val="0"/>
              </a:spcBef>
              <a:spcAft>
                <a:spcPts val="0"/>
              </a:spcAft>
              <a:buSzPts val="5600"/>
              <a:buNone/>
              <a:defRPr/>
            </a:lvl9pPr>
          </a:lstStyle>
          <a:p/>
        </p:txBody>
      </p:sp>
      <p:sp>
        <p:nvSpPr>
          <p:cNvPr id="41" name="Google Shape;41;p29"/>
          <p:cNvSpPr txBox="1"/>
          <p:nvPr>
            <p:ph idx="1" type="body"/>
          </p:nvPr>
        </p:nvSpPr>
        <p:spPr>
          <a:xfrm>
            <a:off x="466333" y="2737098"/>
            <a:ext cx="9857200" cy="30784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
        <p:nvSpPr>
          <p:cNvPr id="42" name="Google Shape;42;p29"/>
          <p:cNvSpPr txBox="1"/>
          <p:nvPr>
            <p:ph idx="2" type="subTitle"/>
          </p:nvPr>
        </p:nvSpPr>
        <p:spPr>
          <a:xfrm>
            <a:off x="466350" y="466350"/>
            <a:ext cx="51634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Clr>
                <a:schemeClr val="dk1"/>
              </a:buClr>
              <a:buSzPts val="1800"/>
              <a:buNone/>
              <a:defRPr sz="1200"/>
            </a:lvl1pPr>
            <a:lvl2pPr lvl="1" algn="l">
              <a:lnSpc>
                <a:spcPct val="120000"/>
              </a:lnSpc>
              <a:spcBef>
                <a:spcPts val="0"/>
              </a:spcBef>
              <a:spcAft>
                <a:spcPts val="0"/>
              </a:spcAft>
              <a:buClr>
                <a:schemeClr val="dk1"/>
              </a:buClr>
              <a:buSzPts val="1800"/>
              <a:buNone/>
              <a:defRPr sz="1200"/>
            </a:lvl2pPr>
            <a:lvl3pPr lvl="2" algn="l">
              <a:lnSpc>
                <a:spcPct val="120000"/>
              </a:lnSpc>
              <a:spcBef>
                <a:spcPts val="0"/>
              </a:spcBef>
              <a:spcAft>
                <a:spcPts val="0"/>
              </a:spcAft>
              <a:buClr>
                <a:schemeClr val="dk1"/>
              </a:buClr>
              <a:buSzPts val="1800"/>
              <a:buNone/>
              <a:defRPr sz="1200"/>
            </a:lvl3pPr>
            <a:lvl4pPr lvl="3" algn="l">
              <a:lnSpc>
                <a:spcPct val="120000"/>
              </a:lnSpc>
              <a:spcBef>
                <a:spcPts val="0"/>
              </a:spcBef>
              <a:spcAft>
                <a:spcPts val="0"/>
              </a:spcAft>
              <a:buClr>
                <a:schemeClr val="dk1"/>
              </a:buClr>
              <a:buSzPts val="1800"/>
              <a:buNone/>
              <a:defRPr sz="1200"/>
            </a:lvl4pPr>
            <a:lvl5pPr lvl="4" algn="l">
              <a:lnSpc>
                <a:spcPct val="120000"/>
              </a:lnSpc>
              <a:spcBef>
                <a:spcPts val="0"/>
              </a:spcBef>
              <a:spcAft>
                <a:spcPts val="0"/>
              </a:spcAft>
              <a:buClr>
                <a:schemeClr val="dk1"/>
              </a:buClr>
              <a:buSzPts val="1800"/>
              <a:buNone/>
              <a:defRPr sz="1200"/>
            </a:lvl5pPr>
            <a:lvl6pPr lvl="5" algn="l">
              <a:lnSpc>
                <a:spcPct val="120000"/>
              </a:lnSpc>
              <a:spcBef>
                <a:spcPts val="0"/>
              </a:spcBef>
              <a:spcAft>
                <a:spcPts val="0"/>
              </a:spcAft>
              <a:buClr>
                <a:schemeClr val="dk1"/>
              </a:buClr>
              <a:buSzPts val="1800"/>
              <a:buNone/>
              <a:defRPr sz="1200"/>
            </a:lvl6pPr>
            <a:lvl7pPr lvl="6" algn="l">
              <a:lnSpc>
                <a:spcPct val="120000"/>
              </a:lnSpc>
              <a:spcBef>
                <a:spcPts val="0"/>
              </a:spcBef>
              <a:spcAft>
                <a:spcPts val="0"/>
              </a:spcAft>
              <a:buClr>
                <a:schemeClr val="dk1"/>
              </a:buClr>
              <a:buSzPts val="1800"/>
              <a:buNone/>
              <a:defRPr sz="1200"/>
            </a:lvl7pPr>
            <a:lvl8pPr lvl="7" algn="l">
              <a:lnSpc>
                <a:spcPct val="120000"/>
              </a:lnSpc>
              <a:spcBef>
                <a:spcPts val="0"/>
              </a:spcBef>
              <a:spcAft>
                <a:spcPts val="0"/>
              </a:spcAft>
              <a:buClr>
                <a:schemeClr val="dk1"/>
              </a:buClr>
              <a:buSzPts val="1800"/>
              <a:buNone/>
              <a:defRPr sz="1200"/>
            </a:lvl8pPr>
            <a:lvl9pPr lvl="8" algn="l">
              <a:lnSpc>
                <a:spcPct val="120000"/>
              </a:lnSpc>
              <a:spcBef>
                <a:spcPts val="0"/>
              </a:spcBef>
              <a:spcAft>
                <a:spcPts val="0"/>
              </a:spcAft>
              <a:buClr>
                <a:schemeClr val="dk1"/>
              </a:buClr>
              <a:buSzPts val="1800"/>
              <a:buNone/>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Points (Two)">
  <p:cSld name="40_Points (Two)">
    <p:spTree>
      <p:nvGrpSpPr>
        <p:cNvPr id="43" name="Shape 43"/>
        <p:cNvGrpSpPr/>
        <p:nvPr/>
      </p:nvGrpSpPr>
      <p:grpSpPr>
        <a:xfrm>
          <a:off x="0" y="0"/>
          <a:ext cx="0" cy="0"/>
          <a:chOff x="0" y="0"/>
          <a:chExt cx="0" cy="0"/>
        </a:xfrm>
      </p:grpSpPr>
      <p:sp>
        <p:nvSpPr>
          <p:cNvPr id="44" name="Google Shape;44;p30"/>
          <p:cNvSpPr txBox="1"/>
          <p:nvPr>
            <p:ph type="title"/>
          </p:nvPr>
        </p:nvSpPr>
        <p:spPr>
          <a:xfrm>
            <a:off x="935733"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3600"/>
              <a:buFont typeface="Calibri"/>
              <a:buNone/>
              <a:defRPr sz="2400"/>
            </a:lvl1pPr>
            <a:lvl2pPr lvl="1" algn="l">
              <a:lnSpc>
                <a:spcPct val="115000"/>
              </a:lnSpc>
              <a:spcBef>
                <a:spcPts val="0"/>
              </a:spcBef>
              <a:spcAft>
                <a:spcPts val="0"/>
              </a:spcAft>
              <a:buSzPts val="3600"/>
              <a:buNone/>
              <a:defRPr sz="2400"/>
            </a:lvl2pPr>
            <a:lvl3pPr lvl="2" algn="l">
              <a:lnSpc>
                <a:spcPct val="115000"/>
              </a:lnSpc>
              <a:spcBef>
                <a:spcPts val="0"/>
              </a:spcBef>
              <a:spcAft>
                <a:spcPts val="0"/>
              </a:spcAft>
              <a:buSzPts val="3600"/>
              <a:buNone/>
              <a:defRPr sz="2400"/>
            </a:lvl3pPr>
            <a:lvl4pPr lvl="3" algn="l">
              <a:lnSpc>
                <a:spcPct val="115000"/>
              </a:lnSpc>
              <a:spcBef>
                <a:spcPts val="0"/>
              </a:spcBef>
              <a:spcAft>
                <a:spcPts val="0"/>
              </a:spcAft>
              <a:buSzPts val="3600"/>
              <a:buNone/>
              <a:defRPr sz="2400"/>
            </a:lvl4pPr>
            <a:lvl5pPr lvl="4" algn="l">
              <a:lnSpc>
                <a:spcPct val="115000"/>
              </a:lnSpc>
              <a:spcBef>
                <a:spcPts val="0"/>
              </a:spcBef>
              <a:spcAft>
                <a:spcPts val="0"/>
              </a:spcAft>
              <a:buSzPts val="3600"/>
              <a:buNone/>
              <a:defRPr sz="2400"/>
            </a:lvl5pPr>
            <a:lvl6pPr lvl="5" algn="l">
              <a:lnSpc>
                <a:spcPct val="115000"/>
              </a:lnSpc>
              <a:spcBef>
                <a:spcPts val="0"/>
              </a:spcBef>
              <a:spcAft>
                <a:spcPts val="0"/>
              </a:spcAft>
              <a:buSzPts val="3600"/>
              <a:buNone/>
              <a:defRPr sz="2400"/>
            </a:lvl6pPr>
            <a:lvl7pPr lvl="6" algn="l">
              <a:lnSpc>
                <a:spcPct val="115000"/>
              </a:lnSpc>
              <a:spcBef>
                <a:spcPts val="0"/>
              </a:spcBef>
              <a:spcAft>
                <a:spcPts val="0"/>
              </a:spcAft>
              <a:buSzPts val="3600"/>
              <a:buNone/>
              <a:defRPr sz="2400"/>
            </a:lvl7pPr>
            <a:lvl8pPr lvl="7" algn="l">
              <a:lnSpc>
                <a:spcPct val="115000"/>
              </a:lnSpc>
              <a:spcBef>
                <a:spcPts val="0"/>
              </a:spcBef>
              <a:spcAft>
                <a:spcPts val="0"/>
              </a:spcAft>
              <a:buSzPts val="3600"/>
              <a:buNone/>
              <a:defRPr sz="2400"/>
            </a:lvl8pPr>
            <a:lvl9pPr lvl="8" algn="l">
              <a:lnSpc>
                <a:spcPct val="115000"/>
              </a:lnSpc>
              <a:spcBef>
                <a:spcPts val="0"/>
              </a:spcBef>
              <a:spcAft>
                <a:spcPts val="0"/>
              </a:spcAft>
              <a:buSzPts val="3600"/>
              <a:buNone/>
              <a:defRPr sz="2400"/>
            </a:lvl9pPr>
          </a:lstStyle>
          <a:p/>
        </p:txBody>
      </p:sp>
      <p:sp>
        <p:nvSpPr>
          <p:cNvPr id="45" name="Google Shape;45;p30"/>
          <p:cNvSpPr txBox="1"/>
          <p:nvPr>
            <p:ph idx="1" type="body"/>
          </p:nvPr>
        </p:nvSpPr>
        <p:spPr>
          <a:xfrm>
            <a:off x="935733" y="5263933"/>
            <a:ext cx="4224600" cy="11278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
        <p:nvSpPr>
          <p:cNvPr id="46" name="Google Shape;46;p30"/>
          <p:cNvSpPr txBox="1"/>
          <p:nvPr>
            <p:ph idx="2" type="subTitle"/>
          </p:nvPr>
        </p:nvSpPr>
        <p:spPr>
          <a:xfrm>
            <a:off x="466350" y="466350"/>
            <a:ext cx="5163400" cy="2316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Clr>
                <a:schemeClr val="dk1"/>
              </a:buClr>
              <a:buSzPts val="1800"/>
              <a:buNone/>
              <a:defRPr sz="1200"/>
            </a:lvl1pPr>
            <a:lvl2pPr lvl="1" algn="l">
              <a:lnSpc>
                <a:spcPct val="120000"/>
              </a:lnSpc>
              <a:spcBef>
                <a:spcPts val="0"/>
              </a:spcBef>
              <a:spcAft>
                <a:spcPts val="0"/>
              </a:spcAft>
              <a:buClr>
                <a:schemeClr val="dk1"/>
              </a:buClr>
              <a:buSzPts val="1800"/>
              <a:buNone/>
              <a:defRPr sz="1200"/>
            </a:lvl2pPr>
            <a:lvl3pPr lvl="2" algn="l">
              <a:lnSpc>
                <a:spcPct val="120000"/>
              </a:lnSpc>
              <a:spcBef>
                <a:spcPts val="0"/>
              </a:spcBef>
              <a:spcAft>
                <a:spcPts val="0"/>
              </a:spcAft>
              <a:buClr>
                <a:schemeClr val="dk1"/>
              </a:buClr>
              <a:buSzPts val="1800"/>
              <a:buNone/>
              <a:defRPr sz="1200"/>
            </a:lvl3pPr>
            <a:lvl4pPr lvl="3" algn="l">
              <a:lnSpc>
                <a:spcPct val="120000"/>
              </a:lnSpc>
              <a:spcBef>
                <a:spcPts val="0"/>
              </a:spcBef>
              <a:spcAft>
                <a:spcPts val="0"/>
              </a:spcAft>
              <a:buClr>
                <a:schemeClr val="dk1"/>
              </a:buClr>
              <a:buSzPts val="1800"/>
              <a:buNone/>
              <a:defRPr sz="1200"/>
            </a:lvl4pPr>
            <a:lvl5pPr lvl="4" algn="l">
              <a:lnSpc>
                <a:spcPct val="120000"/>
              </a:lnSpc>
              <a:spcBef>
                <a:spcPts val="0"/>
              </a:spcBef>
              <a:spcAft>
                <a:spcPts val="0"/>
              </a:spcAft>
              <a:buClr>
                <a:schemeClr val="dk1"/>
              </a:buClr>
              <a:buSzPts val="1800"/>
              <a:buNone/>
              <a:defRPr sz="1200"/>
            </a:lvl5pPr>
            <a:lvl6pPr lvl="5" algn="l">
              <a:lnSpc>
                <a:spcPct val="120000"/>
              </a:lnSpc>
              <a:spcBef>
                <a:spcPts val="0"/>
              </a:spcBef>
              <a:spcAft>
                <a:spcPts val="0"/>
              </a:spcAft>
              <a:buClr>
                <a:schemeClr val="dk1"/>
              </a:buClr>
              <a:buSzPts val="1800"/>
              <a:buNone/>
              <a:defRPr sz="1200"/>
            </a:lvl6pPr>
            <a:lvl7pPr lvl="6" algn="l">
              <a:lnSpc>
                <a:spcPct val="120000"/>
              </a:lnSpc>
              <a:spcBef>
                <a:spcPts val="0"/>
              </a:spcBef>
              <a:spcAft>
                <a:spcPts val="0"/>
              </a:spcAft>
              <a:buClr>
                <a:schemeClr val="dk1"/>
              </a:buClr>
              <a:buSzPts val="1800"/>
              <a:buNone/>
              <a:defRPr sz="1200"/>
            </a:lvl7pPr>
            <a:lvl8pPr lvl="7" algn="l">
              <a:lnSpc>
                <a:spcPct val="120000"/>
              </a:lnSpc>
              <a:spcBef>
                <a:spcPts val="0"/>
              </a:spcBef>
              <a:spcAft>
                <a:spcPts val="0"/>
              </a:spcAft>
              <a:buClr>
                <a:schemeClr val="dk1"/>
              </a:buClr>
              <a:buSzPts val="1800"/>
              <a:buNone/>
              <a:defRPr sz="1200"/>
            </a:lvl8pPr>
            <a:lvl9pPr lvl="8" algn="l">
              <a:lnSpc>
                <a:spcPct val="120000"/>
              </a:lnSpc>
              <a:spcBef>
                <a:spcPts val="0"/>
              </a:spcBef>
              <a:spcAft>
                <a:spcPts val="0"/>
              </a:spcAft>
              <a:buClr>
                <a:schemeClr val="dk1"/>
              </a:buClr>
              <a:buSzPts val="1800"/>
              <a:buNone/>
              <a:defRPr sz="1200"/>
            </a:lvl9pPr>
          </a:lstStyle>
          <a:p/>
        </p:txBody>
      </p:sp>
      <p:sp>
        <p:nvSpPr>
          <p:cNvPr id="47" name="Google Shape;47;p30"/>
          <p:cNvSpPr txBox="1"/>
          <p:nvPr>
            <p:ph idx="3" type="title"/>
          </p:nvPr>
        </p:nvSpPr>
        <p:spPr>
          <a:xfrm>
            <a:off x="7037817" y="4273296"/>
            <a:ext cx="4224600" cy="8340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dk1"/>
              </a:buClr>
              <a:buSzPts val="3600"/>
              <a:buFont typeface="Calibri"/>
              <a:buNone/>
              <a:defRPr sz="2400"/>
            </a:lvl1pPr>
            <a:lvl2pPr lvl="1" algn="l">
              <a:lnSpc>
                <a:spcPct val="115000"/>
              </a:lnSpc>
              <a:spcBef>
                <a:spcPts val="0"/>
              </a:spcBef>
              <a:spcAft>
                <a:spcPts val="0"/>
              </a:spcAft>
              <a:buSzPts val="3600"/>
              <a:buNone/>
              <a:defRPr sz="2400"/>
            </a:lvl2pPr>
            <a:lvl3pPr lvl="2" algn="l">
              <a:lnSpc>
                <a:spcPct val="115000"/>
              </a:lnSpc>
              <a:spcBef>
                <a:spcPts val="0"/>
              </a:spcBef>
              <a:spcAft>
                <a:spcPts val="0"/>
              </a:spcAft>
              <a:buSzPts val="3600"/>
              <a:buNone/>
              <a:defRPr sz="2400"/>
            </a:lvl3pPr>
            <a:lvl4pPr lvl="3" algn="l">
              <a:lnSpc>
                <a:spcPct val="115000"/>
              </a:lnSpc>
              <a:spcBef>
                <a:spcPts val="0"/>
              </a:spcBef>
              <a:spcAft>
                <a:spcPts val="0"/>
              </a:spcAft>
              <a:buSzPts val="3600"/>
              <a:buNone/>
              <a:defRPr sz="2400"/>
            </a:lvl4pPr>
            <a:lvl5pPr lvl="4" algn="l">
              <a:lnSpc>
                <a:spcPct val="115000"/>
              </a:lnSpc>
              <a:spcBef>
                <a:spcPts val="0"/>
              </a:spcBef>
              <a:spcAft>
                <a:spcPts val="0"/>
              </a:spcAft>
              <a:buSzPts val="3600"/>
              <a:buNone/>
              <a:defRPr sz="2400"/>
            </a:lvl5pPr>
            <a:lvl6pPr lvl="5" algn="l">
              <a:lnSpc>
                <a:spcPct val="115000"/>
              </a:lnSpc>
              <a:spcBef>
                <a:spcPts val="0"/>
              </a:spcBef>
              <a:spcAft>
                <a:spcPts val="0"/>
              </a:spcAft>
              <a:buSzPts val="3600"/>
              <a:buNone/>
              <a:defRPr sz="2400"/>
            </a:lvl6pPr>
            <a:lvl7pPr lvl="6" algn="l">
              <a:lnSpc>
                <a:spcPct val="115000"/>
              </a:lnSpc>
              <a:spcBef>
                <a:spcPts val="0"/>
              </a:spcBef>
              <a:spcAft>
                <a:spcPts val="0"/>
              </a:spcAft>
              <a:buSzPts val="3600"/>
              <a:buNone/>
              <a:defRPr sz="2400"/>
            </a:lvl7pPr>
            <a:lvl8pPr lvl="7" algn="l">
              <a:lnSpc>
                <a:spcPct val="115000"/>
              </a:lnSpc>
              <a:spcBef>
                <a:spcPts val="0"/>
              </a:spcBef>
              <a:spcAft>
                <a:spcPts val="0"/>
              </a:spcAft>
              <a:buSzPts val="3600"/>
              <a:buNone/>
              <a:defRPr sz="2400"/>
            </a:lvl8pPr>
            <a:lvl9pPr lvl="8" algn="l">
              <a:lnSpc>
                <a:spcPct val="115000"/>
              </a:lnSpc>
              <a:spcBef>
                <a:spcPts val="0"/>
              </a:spcBef>
              <a:spcAft>
                <a:spcPts val="0"/>
              </a:spcAft>
              <a:buSzPts val="3600"/>
              <a:buNone/>
              <a:defRPr sz="2400"/>
            </a:lvl9pPr>
          </a:lstStyle>
          <a:p/>
        </p:txBody>
      </p:sp>
      <p:sp>
        <p:nvSpPr>
          <p:cNvPr id="48" name="Google Shape;48;p30"/>
          <p:cNvSpPr txBox="1"/>
          <p:nvPr>
            <p:ph idx="4" type="body"/>
          </p:nvPr>
        </p:nvSpPr>
        <p:spPr>
          <a:xfrm>
            <a:off x="7037817" y="5263933"/>
            <a:ext cx="4224600" cy="1127800"/>
          </a:xfrm>
          <a:prstGeom prst="rect">
            <a:avLst/>
          </a:prstGeom>
          <a:noFill/>
          <a:ln>
            <a:noFill/>
          </a:ln>
        </p:spPr>
        <p:txBody>
          <a:bodyPr anchorCtr="0" anchor="t" bIns="0" lIns="0" spcFirstLastPara="1" rIns="0" wrap="square" tIns="0">
            <a:noAutofit/>
          </a:bodyPr>
          <a:lstStyle>
            <a:lvl1pPr indent="-342900" lvl="0" marL="457200" algn="l">
              <a:lnSpc>
                <a:spcPct val="125000"/>
              </a:lnSpc>
              <a:spcBef>
                <a:spcPts val="0"/>
              </a:spcBef>
              <a:spcAft>
                <a:spcPts val="0"/>
              </a:spcAft>
              <a:buClr>
                <a:schemeClr val="dk1"/>
              </a:buClr>
              <a:buSzPts val="1800"/>
              <a:buChar char="•"/>
              <a:defRPr/>
            </a:lvl1pPr>
            <a:lvl2pPr indent="-342900" lvl="1" marL="914400" algn="l">
              <a:lnSpc>
                <a:spcPct val="125000"/>
              </a:lnSpc>
              <a:spcBef>
                <a:spcPts val="667"/>
              </a:spcBef>
              <a:spcAft>
                <a:spcPts val="0"/>
              </a:spcAft>
              <a:buClr>
                <a:schemeClr val="dk1"/>
              </a:buClr>
              <a:buSzPts val="1800"/>
              <a:buChar char="﹘"/>
              <a:defRPr/>
            </a:lvl2pPr>
            <a:lvl3pPr indent="-342900" lvl="2" marL="1371600" algn="l">
              <a:lnSpc>
                <a:spcPct val="125000"/>
              </a:lnSpc>
              <a:spcBef>
                <a:spcPts val="667"/>
              </a:spcBef>
              <a:spcAft>
                <a:spcPts val="0"/>
              </a:spcAft>
              <a:buClr>
                <a:schemeClr val="dk1"/>
              </a:buClr>
              <a:buSzPts val="1800"/>
              <a:buChar char="﹘"/>
              <a:defRPr/>
            </a:lvl3pPr>
            <a:lvl4pPr indent="-342900" lvl="3" marL="1828800" algn="l">
              <a:lnSpc>
                <a:spcPct val="125000"/>
              </a:lnSpc>
              <a:spcBef>
                <a:spcPts val="667"/>
              </a:spcBef>
              <a:spcAft>
                <a:spcPts val="0"/>
              </a:spcAft>
              <a:buClr>
                <a:schemeClr val="dk1"/>
              </a:buClr>
              <a:buSzPts val="1800"/>
              <a:buChar char="﹘"/>
              <a:defRPr/>
            </a:lvl4pPr>
            <a:lvl5pPr indent="-342900" lvl="4" marL="2286000" algn="l">
              <a:lnSpc>
                <a:spcPct val="125000"/>
              </a:lnSpc>
              <a:spcBef>
                <a:spcPts val="667"/>
              </a:spcBef>
              <a:spcAft>
                <a:spcPts val="0"/>
              </a:spcAft>
              <a:buClr>
                <a:schemeClr val="dk1"/>
              </a:buClr>
              <a:buSzPts val="1800"/>
              <a:buChar char="﹘"/>
              <a:defRPr/>
            </a:lvl5pPr>
            <a:lvl6pPr indent="-342900" lvl="5" marL="2743200" algn="l">
              <a:lnSpc>
                <a:spcPct val="125000"/>
              </a:lnSpc>
              <a:spcBef>
                <a:spcPts val="667"/>
              </a:spcBef>
              <a:spcAft>
                <a:spcPts val="0"/>
              </a:spcAft>
              <a:buClr>
                <a:schemeClr val="dk1"/>
              </a:buClr>
              <a:buSzPts val="1800"/>
              <a:buChar char="﹘"/>
              <a:defRPr/>
            </a:lvl6pPr>
            <a:lvl7pPr indent="-342900" lvl="6" marL="3200400" algn="l">
              <a:lnSpc>
                <a:spcPct val="125000"/>
              </a:lnSpc>
              <a:spcBef>
                <a:spcPts val="667"/>
              </a:spcBef>
              <a:spcAft>
                <a:spcPts val="0"/>
              </a:spcAft>
              <a:buClr>
                <a:schemeClr val="dk1"/>
              </a:buClr>
              <a:buSzPts val="1800"/>
              <a:buChar char="﹘"/>
              <a:defRPr/>
            </a:lvl7pPr>
            <a:lvl8pPr indent="-342900" lvl="7" marL="3657600" algn="l">
              <a:lnSpc>
                <a:spcPct val="125000"/>
              </a:lnSpc>
              <a:spcBef>
                <a:spcPts val="667"/>
              </a:spcBef>
              <a:spcAft>
                <a:spcPts val="0"/>
              </a:spcAft>
              <a:buClr>
                <a:schemeClr val="dk1"/>
              </a:buClr>
              <a:buSzPts val="1800"/>
              <a:buChar char="﹘"/>
              <a:defRPr/>
            </a:lvl8pPr>
            <a:lvl9pPr indent="-342900" lvl="8" marL="4114800" algn="l">
              <a:lnSpc>
                <a:spcPct val="125000"/>
              </a:lnSpc>
              <a:spcBef>
                <a:spcPts val="667"/>
              </a:spcBef>
              <a:spcAft>
                <a:spcPts val="667"/>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ission">
  <p:cSld name="10_Mission">
    <p:spTree>
      <p:nvGrpSpPr>
        <p:cNvPr id="49" name="Shape 49"/>
        <p:cNvGrpSpPr/>
        <p:nvPr/>
      </p:nvGrpSpPr>
      <p:grpSpPr>
        <a:xfrm>
          <a:off x="0" y="0"/>
          <a:ext cx="0" cy="0"/>
          <a:chOff x="0" y="0"/>
          <a:chExt cx="0" cy="0"/>
        </a:xfrm>
      </p:grpSpPr>
      <p:sp>
        <p:nvSpPr>
          <p:cNvPr id="50" name="Google Shape;50;p31"/>
          <p:cNvSpPr txBox="1"/>
          <p:nvPr>
            <p:ph type="title"/>
          </p:nvPr>
        </p:nvSpPr>
        <p:spPr>
          <a:xfrm>
            <a:off x="935733" y="2377440"/>
            <a:ext cx="8918400" cy="2743200"/>
          </a:xfrm>
          <a:prstGeom prst="rect">
            <a:avLst/>
          </a:prstGeom>
          <a:noFill/>
          <a:ln>
            <a:noFill/>
          </a:ln>
        </p:spPr>
        <p:txBody>
          <a:bodyPr anchorCtr="0" anchor="t" bIns="0" lIns="0" spcFirstLastPara="1" rIns="0" wrap="square" tIns="0">
            <a:noAutofit/>
          </a:bodyPr>
          <a:lstStyle>
            <a:lvl1pPr lvl="0" algn="l">
              <a:lnSpc>
                <a:spcPct val="125000"/>
              </a:lnSpc>
              <a:spcBef>
                <a:spcPts val="0"/>
              </a:spcBef>
              <a:spcAft>
                <a:spcPts val="0"/>
              </a:spcAft>
              <a:buClr>
                <a:schemeClr val="dk1"/>
              </a:buClr>
              <a:buSzPts val="3600"/>
              <a:buFont typeface="Calibri"/>
              <a:buNone/>
              <a:defRPr sz="2400"/>
            </a:lvl1pPr>
            <a:lvl2pPr lvl="1" algn="ctr">
              <a:lnSpc>
                <a:spcPct val="125000"/>
              </a:lnSpc>
              <a:spcBef>
                <a:spcPts val="0"/>
              </a:spcBef>
              <a:spcAft>
                <a:spcPts val="0"/>
              </a:spcAft>
              <a:buSzPts val="3600"/>
              <a:buNone/>
              <a:defRPr sz="2400"/>
            </a:lvl2pPr>
            <a:lvl3pPr lvl="2" algn="ctr">
              <a:lnSpc>
                <a:spcPct val="125000"/>
              </a:lnSpc>
              <a:spcBef>
                <a:spcPts val="0"/>
              </a:spcBef>
              <a:spcAft>
                <a:spcPts val="0"/>
              </a:spcAft>
              <a:buSzPts val="3600"/>
              <a:buNone/>
              <a:defRPr sz="2400"/>
            </a:lvl3pPr>
            <a:lvl4pPr lvl="3" algn="ctr">
              <a:lnSpc>
                <a:spcPct val="125000"/>
              </a:lnSpc>
              <a:spcBef>
                <a:spcPts val="0"/>
              </a:spcBef>
              <a:spcAft>
                <a:spcPts val="0"/>
              </a:spcAft>
              <a:buSzPts val="3600"/>
              <a:buNone/>
              <a:defRPr sz="2400"/>
            </a:lvl4pPr>
            <a:lvl5pPr lvl="4" algn="ctr">
              <a:lnSpc>
                <a:spcPct val="125000"/>
              </a:lnSpc>
              <a:spcBef>
                <a:spcPts val="0"/>
              </a:spcBef>
              <a:spcAft>
                <a:spcPts val="0"/>
              </a:spcAft>
              <a:buSzPts val="3600"/>
              <a:buNone/>
              <a:defRPr sz="2400"/>
            </a:lvl5pPr>
            <a:lvl6pPr lvl="5" algn="ctr">
              <a:lnSpc>
                <a:spcPct val="125000"/>
              </a:lnSpc>
              <a:spcBef>
                <a:spcPts val="0"/>
              </a:spcBef>
              <a:spcAft>
                <a:spcPts val="0"/>
              </a:spcAft>
              <a:buSzPts val="3600"/>
              <a:buNone/>
              <a:defRPr sz="2400"/>
            </a:lvl6pPr>
            <a:lvl7pPr lvl="6" algn="ctr">
              <a:lnSpc>
                <a:spcPct val="125000"/>
              </a:lnSpc>
              <a:spcBef>
                <a:spcPts val="0"/>
              </a:spcBef>
              <a:spcAft>
                <a:spcPts val="0"/>
              </a:spcAft>
              <a:buSzPts val="3600"/>
              <a:buNone/>
              <a:defRPr sz="2400"/>
            </a:lvl7pPr>
            <a:lvl8pPr lvl="7" algn="ctr">
              <a:lnSpc>
                <a:spcPct val="125000"/>
              </a:lnSpc>
              <a:spcBef>
                <a:spcPts val="0"/>
              </a:spcBef>
              <a:spcAft>
                <a:spcPts val="0"/>
              </a:spcAft>
              <a:buSzPts val="3600"/>
              <a:buNone/>
              <a:defRPr sz="2400"/>
            </a:lvl8pPr>
            <a:lvl9pPr lvl="8" algn="ctr">
              <a:lnSpc>
                <a:spcPct val="125000"/>
              </a:lnSpc>
              <a:spcBef>
                <a:spcPts val="0"/>
              </a:spcBef>
              <a:spcAft>
                <a:spcPts val="0"/>
              </a:spcAft>
              <a:buSzPts val="3600"/>
              <a:buNone/>
              <a:defRPr sz="2400"/>
            </a:lvl9pPr>
          </a:lstStyle>
          <a:p/>
        </p:txBody>
      </p:sp>
      <p:sp>
        <p:nvSpPr>
          <p:cNvPr id="51" name="Google Shape;51;p31"/>
          <p:cNvSpPr txBox="1"/>
          <p:nvPr>
            <p:ph idx="1" type="subTitle"/>
          </p:nvPr>
        </p:nvSpPr>
        <p:spPr>
          <a:xfrm>
            <a:off x="935733" y="1828800"/>
            <a:ext cx="8918400" cy="231600"/>
          </a:xfrm>
          <a:prstGeom prst="rect">
            <a:avLst/>
          </a:prstGeom>
          <a:noFill/>
          <a:ln>
            <a:noFill/>
          </a:ln>
        </p:spPr>
        <p:txBody>
          <a:bodyPr anchorCtr="0" anchor="t" bIns="0" lIns="0" spcFirstLastPara="1" rIns="0" wrap="square" tIns="0">
            <a:noAutofit/>
          </a:bodyPr>
          <a:lstStyle>
            <a:lvl1pPr lvl="0" marR="0" algn="l">
              <a:lnSpc>
                <a:spcPct val="125000"/>
              </a:lnSpc>
              <a:spcBef>
                <a:spcPts val="0"/>
              </a:spcBef>
              <a:spcAft>
                <a:spcPts val="0"/>
              </a:spcAft>
              <a:buClr>
                <a:schemeClr val="dk1"/>
              </a:buClr>
              <a:buSzPts val="1800"/>
              <a:buNone/>
              <a:defRPr sz="1200"/>
            </a:lvl1pPr>
            <a:lvl2pPr lvl="1" algn="l">
              <a:lnSpc>
                <a:spcPct val="125000"/>
              </a:lnSpc>
              <a:spcBef>
                <a:spcPts val="0"/>
              </a:spcBef>
              <a:spcAft>
                <a:spcPts val="0"/>
              </a:spcAft>
              <a:buClr>
                <a:schemeClr val="dk1"/>
              </a:buClr>
              <a:buSzPts val="1800"/>
              <a:buNone/>
              <a:defRPr sz="1200"/>
            </a:lvl2pPr>
            <a:lvl3pPr lvl="2" algn="l">
              <a:lnSpc>
                <a:spcPct val="125000"/>
              </a:lnSpc>
              <a:spcBef>
                <a:spcPts val="0"/>
              </a:spcBef>
              <a:spcAft>
                <a:spcPts val="0"/>
              </a:spcAft>
              <a:buClr>
                <a:schemeClr val="dk1"/>
              </a:buClr>
              <a:buSzPts val="1800"/>
              <a:buNone/>
              <a:defRPr sz="1200"/>
            </a:lvl3pPr>
            <a:lvl4pPr lvl="3" algn="l">
              <a:lnSpc>
                <a:spcPct val="125000"/>
              </a:lnSpc>
              <a:spcBef>
                <a:spcPts val="0"/>
              </a:spcBef>
              <a:spcAft>
                <a:spcPts val="0"/>
              </a:spcAft>
              <a:buClr>
                <a:schemeClr val="dk1"/>
              </a:buClr>
              <a:buSzPts val="1800"/>
              <a:buNone/>
              <a:defRPr sz="1200"/>
            </a:lvl4pPr>
            <a:lvl5pPr lvl="4" algn="l">
              <a:lnSpc>
                <a:spcPct val="125000"/>
              </a:lnSpc>
              <a:spcBef>
                <a:spcPts val="0"/>
              </a:spcBef>
              <a:spcAft>
                <a:spcPts val="0"/>
              </a:spcAft>
              <a:buClr>
                <a:schemeClr val="dk1"/>
              </a:buClr>
              <a:buSzPts val="1800"/>
              <a:buNone/>
              <a:defRPr sz="1200"/>
            </a:lvl5pPr>
            <a:lvl6pPr lvl="5" algn="l">
              <a:lnSpc>
                <a:spcPct val="125000"/>
              </a:lnSpc>
              <a:spcBef>
                <a:spcPts val="0"/>
              </a:spcBef>
              <a:spcAft>
                <a:spcPts val="0"/>
              </a:spcAft>
              <a:buClr>
                <a:schemeClr val="dk1"/>
              </a:buClr>
              <a:buSzPts val="1800"/>
              <a:buNone/>
              <a:defRPr sz="1200"/>
            </a:lvl6pPr>
            <a:lvl7pPr lvl="6" algn="l">
              <a:lnSpc>
                <a:spcPct val="125000"/>
              </a:lnSpc>
              <a:spcBef>
                <a:spcPts val="0"/>
              </a:spcBef>
              <a:spcAft>
                <a:spcPts val="0"/>
              </a:spcAft>
              <a:buClr>
                <a:schemeClr val="dk1"/>
              </a:buClr>
              <a:buSzPts val="1800"/>
              <a:buNone/>
              <a:defRPr sz="1200"/>
            </a:lvl7pPr>
            <a:lvl8pPr lvl="7" algn="l">
              <a:lnSpc>
                <a:spcPct val="125000"/>
              </a:lnSpc>
              <a:spcBef>
                <a:spcPts val="0"/>
              </a:spcBef>
              <a:spcAft>
                <a:spcPts val="0"/>
              </a:spcAft>
              <a:buClr>
                <a:schemeClr val="dk1"/>
              </a:buClr>
              <a:buSzPts val="1800"/>
              <a:buNone/>
              <a:defRPr sz="1200"/>
            </a:lvl8pPr>
            <a:lvl9pPr lvl="8" algn="l">
              <a:lnSpc>
                <a:spcPct val="125000"/>
              </a:lnSpc>
              <a:spcBef>
                <a:spcPts val="0"/>
              </a:spcBef>
              <a:spcAft>
                <a:spcPts val="0"/>
              </a:spcAft>
              <a:buClr>
                <a:schemeClr val="dk1"/>
              </a:buClr>
              <a:buSzPts val="1800"/>
              <a:buNone/>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5" name="Google Shape;5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jp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jpg"/><Relationship Id="rId4" Type="http://schemas.openxmlformats.org/officeDocument/2006/relationships/image" Target="../media/image21.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jpg"/><Relationship Id="rId4" Type="http://schemas.openxmlformats.org/officeDocument/2006/relationships/image" Target="../media/image20.png"/><Relationship Id="rId5" Type="http://schemas.openxmlformats.org/officeDocument/2006/relationships/image" Target="../media/image34.jp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20.png"/><Relationship Id="rId5" Type="http://schemas.openxmlformats.org/officeDocument/2006/relationships/image" Target="../media/image34.jp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7.gif"/><Relationship Id="rId4" Type="http://schemas.openxmlformats.org/officeDocument/2006/relationships/image" Target="../media/image3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jp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40.png"/><Relationship Id="rId5" Type="http://schemas.openxmlformats.org/officeDocument/2006/relationships/image" Target="../media/image74.png"/></Relationships>
</file>

<file path=ppt/slides/_rels/slide21.xml.rels><?xml version="1.0" encoding="UTF-8" standalone="yes"?><Relationships xmlns="http://schemas.openxmlformats.org/package/2006/relationships"><Relationship Id="rId20" Type="http://schemas.openxmlformats.org/officeDocument/2006/relationships/image" Target="../media/image56.png"/><Relationship Id="rId22" Type="http://schemas.openxmlformats.org/officeDocument/2006/relationships/image" Target="../media/image69.png"/><Relationship Id="rId21" Type="http://schemas.openxmlformats.org/officeDocument/2006/relationships/image" Target="../media/image62.png"/><Relationship Id="rId24" Type="http://schemas.openxmlformats.org/officeDocument/2006/relationships/image" Target="../media/image65.png"/><Relationship Id="rId23"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3.png"/><Relationship Id="rId9" Type="http://schemas.openxmlformats.org/officeDocument/2006/relationships/image" Target="../media/image43.png"/><Relationship Id="rId26" Type="http://schemas.openxmlformats.org/officeDocument/2006/relationships/image" Target="../media/image68.png"/><Relationship Id="rId25" Type="http://schemas.openxmlformats.org/officeDocument/2006/relationships/image" Target="../media/image64.png"/><Relationship Id="rId28" Type="http://schemas.openxmlformats.org/officeDocument/2006/relationships/image" Target="../media/image70.png"/><Relationship Id="rId27" Type="http://schemas.openxmlformats.org/officeDocument/2006/relationships/image" Target="../media/image71.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5.png"/><Relationship Id="rId11" Type="http://schemas.openxmlformats.org/officeDocument/2006/relationships/image" Target="../media/image46.png"/><Relationship Id="rId10" Type="http://schemas.openxmlformats.org/officeDocument/2006/relationships/image" Target="../media/image50.png"/><Relationship Id="rId13" Type="http://schemas.openxmlformats.org/officeDocument/2006/relationships/image" Target="../media/image54.png"/><Relationship Id="rId12" Type="http://schemas.openxmlformats.org/officeDocument/2006/relationships/image" Target="../media/image58.png"/><Relationship Id="rId15" Type="http://schemas.openxmlformats.org/officeDocument/2006/relationships/image" Target="../media/image59.png"/><Relationship Id="rId14" Type="http://schemas.openxmlformats.org/officeDocument/2006/relationships/image" Target="../media/image66.png"/><Relationship Id="rId17" Type="http://schemas.openxmlformats.org/officeDocument/2006/relationships/image" Target="../media/image57.png"/><Relationship Id="rId16" Type="http://schemas.openxmlformats.org/officeDocument/2006/relationships/image" Target="../media/image61.png"/><Relationship Id="rId19" Type="http://schemas.openxmlformats.org/officeDocument/2006/relationships/image" Target="../media/image51.png"/><Relationship Id="rId18"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gif"/><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jpg"/><Relationship Id="rId5" Type="http://schemas.openxmlformats.org/officeDocument/2006/relationships/image" Target="../media/image15.jp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
          <p:cNvSpPr txBox="1"/>
          <p:nvPr>
            <p:ph idx="1" type="subTitle"/>
          </p:nvPr>
        </p:nvSpPr>
        <p:spPr>
          <a:xfrm>
            <a:off x="469400" y="6010656"/>
            <a:ext cx="2160247" cy="463200"/>
          </a:xfrm>
          <a:prstGeom prst="rect">
            <a:avLst/>
          </a:prstGeom>
          <a:noFill/>
          <a:ln>
            <a:noFill/>
          </a:ln>
        </p:spPr>
        <p:txBody>
          <a:bodyPr anchorCtr="0" anchor="t" bIns="0" lIns="0" spcFirstLastPara="1" rIns="0" wrap="square" tIns="0">
            <a:noAutofit/>
          </a:bodyPr>
          <a:lstStyle/>
          <a:p>
            <a:pPr indent="-228600" lvl="0" marL="228600" marR="0" rtl="0" algn="l">
              <a:lnSpc>
                <a:spcPct val="120000"/>
              </a:lnSpc>
              <a:spcBef>
                <a:spcPts val="0"/>
              </a:spcBef>
              <a:spcAft>
                <a:spcPts val="0"/>
              </a:spcAft>
              <a:buClr>
                <a:schemeClr val="dk1"/>
              </a:buClr>
              <a:buSzPts val="1800"/>
              <a:buNone/>
            </a:pPr>
            <a:r>
              <a:rPr b="1" lang="en-US" sz="2133"/>
              <a:t>Noam Brown</a:t>
            </a:r>
            <a:endParaRPr sz="2133"/>
          </a:p>
        </p:txBody>
      </p:sp>
      <p:sp>
        <p:nvSpPr>
          <p:cNvPr id="114" name="Google Shape;114;p1"/>
          <p:cNvSpPr txBox="1"/>
          <p:nvPr/>
        </p:nvSpPr>
        <p:spPr>
          <a:xfrm>
            <a:off x="469400" y="384144"/>
            <a:ext cx="5400603" cy="3614856"/>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b="0" i="0" lang="en-US" sz="3734" u="none" cap="none" strike="noStrike">
                <a:solidFill>
                  <a:schemeClr val="dk1"/>
                </a:solidFill>
                <a:latin typeface="Arial"/>
                <a:ea typeface="Arial"/>
                <a:cs typeface="Arial"/>
                <a:sym typeface="Arial"/>
              </a:rPr>
              <a:t>Learning to Cooperate and Compete via Self Play</a:t>
            </a:r>
            <a:endParaRPr b="1" i="0" sz="3734" u="none" cap="none" strike="noStrike">
              <a:solidFill>
                <a:schemeClr val="dk1"/>
              </a:solidFill>
              <a:latin typeface="Arial"/>
              <a:ea typeface="Arial"/>
              <a:cs typeface="Arial"/>
              <a:sym typeface="Arial"/>
            </a:endParaRPr>
          </a:p>
        </p:txBody>
      </p:sp>
      <p:pic>
        <p:nvPicPr>
          <p:cNvPr id="115" name="Google Shape;115;p1"/>
          <p:cNvPicPr preferRelativeResize="0"/>
          <p:nvPr/>
        </p:nvPicPr>
        <p:blipFill rotWithShape="1">
          <a:blip r:embed="rId3">
            <a:alphaModFix/>
          </a:blip>
          <a:srcRect b="0" l="0" r="0" t="0"/>
          <a:stretch/>
        </p:blipFill>
        <p:spPr>
          <a:xfrm>
            <a:off x="5870003" y="903180"/>
            <a:ext cx="5773301" cy="505163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Minimax Equilibrium</a:t>
            </a:r>
            <a:endParaRPr/>
          </a:p>
        </p:txBody>
      </p:sp>
      <p:sp>
        <p:nvSpPr>
          <p:cNvPr id="186" name="Google Shape;186;p10"/>
          <p:cNvSpPr txBox="1"/>
          <p:nvPr>
            <p:ph idx="1" type="body"/>
          </p:nvPr>
        </p:nvSpPr>
        <p:spPr>
          <a:xfrm>
            <a:off x="323649" y="1460938"/>
            <a:ext cx="5501804" cy="4472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Minimax Equilibrium in 2p0sum:</a:t>
            </a:r>
            <a:r>
              <a:rPr lang="en-US"/>
              <a:t> each player’s strategy is optimal given the other player’s policy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In balanced games, playing minimax ensures you will not lose on average</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n-US"/>
              <a:t>Exploitability</a:t>
            </a:r>
            <a:r>
              <a:rPr lang="en-US"/>
              <a:t>: How much we’d lose to a best response</a:t>
            </a:r>
            <a:endParaRPr b="1"/>
          </a:p>
        </p:txBody>
      </p:sp>
      <p:graphicFrame>
        <p:nvGraphicFramePr>
          <p:cNvPr id="187" name="Google Shape;187;p10"/>
          <p:cNvGraphicFramePr/>
          <p:nvPr/>
        </p:nvGraphicFramePr>
        <p:xfrm>
          <a:off x="5867400" y="1828800"/>
          <a:ext cx="3000000" cy="3000000"/>
        </p:xfrm>
        <a:graphic>
          <a:graphicData uri="http://schemas.openxmlformats.org/drawingml/2006/table">
            <a:tbl>
              <a:tblPr bandRow="1" firstRow="1">
                <a:noFill/>
                <a:tableStyleId>{8A49492D-D5DD-47BC-9409-62B1F0DB481A}</a:tableStyleId>
              </a:tblPr>
              <a:tblGrid>
                <a:gridCol w="1390650"/>
                <a:gridCol w="1390650"/>
                <a:gridCol w="1390650"/>
                <a:gridCol w="1390650"/>
              </a:tblGrid>
              <a:tr h="1041400">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1</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2</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3</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Us</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Best Response</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pic>
        <p:nvPicPr>
          <p:cNvPr descr="Image result for paper" id="188" name="Google Shape;188;p10"/>
          <p:cNvPicPr preferRelativeResize="0"/>
          <p:nvPr/>
        </p:nvPicPr>
        <p:blipFill rotWithShape="1">
          <a:blip r:embed="rId3">
            <a:alphaModFix/>
          </a:blip>
          <a:srcRect b="0" l="0" r="0" t="0"/>
          <a:stretch/>
        </p:blipFill>
        <p:spPr>
          <a:xfrm>
            <a:off x="7485743" y="3962400"/>
            <a:ext cx="917765" cy="956005"/>
          </a:xfrm>
          <a:prstGeom prst="rect">
            <a:avLst/>
          </a:prstGeom>
          <a:noFill/>
          <a:ln>
            <a:noFill/>
          </a:ln>
        </p:spPr>
      </p:pic>
      <p:pic>
        <p:nvPicPr>
          <p:cNvPr descr="Image result for paper" id="189" name="Google Shape;189;p10"/>
          <p:cNvPicPr preferRelativeResize="0"/>
          <p:nvPr/>
        </p:nvPicPr>
        <p:blipFill rotWithShape="1">
          <a:blip r:embed="rId3">
            <a:alphaModFix/>
          </a:blip>
          <a:srcRect b="0" l="0" r="0" t="0"/>
          <a:stretch/>
        </p:blipFill>
        <p:spPr>
          <a:xfrm>
            <a:off x="8881655" y="3962400"/>
            <a:ext cx="917765" cy="956005"/>
          </a:xfrm>
          <a:prstGeom prst="rect">
            <a:avLst/>
          </a:prstGeom>
          <a:noFill/>
          <a:ln>
            <a:noFill/>
          </a:ln>
        </p:spPr>
      </p:pic>
      <p:pic>
        <p:nvPicPr>
          <p:cNvPr descr="Image result for paper" id="190" name="Google Shape;190;p10"/>
          <p:cNvPicPr preferRelativeResize="0"/>
          <p:nvPr/>
        </p:nvPicPr>
        <p:blipFill rotWithShape="1">
          <a:blip r:embed="rId3">
            <a:alphaModFix/>
          </a:blip>
          <a:srcRect b="0" l="0" r="0" t="0"/>
          <a:stretch/>
        </p:blipFill>
        <p:spPr>
          <a:xfrm>
            <a:off x="10282564" y="3962399"/>
            <a:ext cx="917765" cy="956005"/>
          </a:xfrm>
          <a:prstGeom prst="rect">
            <a:avLst/>
          </a:prstGeom>
          <a:noFill/>
          <a:ln>
            <a:noFill/>
          </a:ln>
        </p:spPr>
      </p:pic>
      <p:sp>
        <p:nvSpPr>
          <p:cNvPr id="191" name="Google Shape;191;p10"/>
          <p:cNvSpPr txBox="1"/>
          <p:nvPr/>
        </p:nvSpPr>
        <p:spPr>
          <a:xfrm>
            <a:off x="7002112" y="5257800"/>
            <a:ext cx="343728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FF0000"/>
                </a:solidFill>
                <a:latin typeface="Calibri"/>
                <a:ea typeface="Calibri"/>
                <a:cs typeface="Calibri"/>
                <a:sym typeface="Calibri"/>
              </a:rPr>
              <a:t>Our Exploitability = 1</a:t>
            </a:r>
            <a:endParaRPr/>
          </a:p>
        </p:txBody>
      </p:sp>
      <p:pic>
        <p:nvPicPr>
          <p:cNvPr descr="Rock - Free Icon Library" id="192" name="Google Shape;192;p10"/>
          <p:cNvPicPr preferRelativeResize="0"/>
          <p:nvPr/>
        </p:nvPicPr>
        <p:blipFill rotWithShape="1">
          <a:blip r:embed="rId4">
            <a:alphaModFix/>
          </a:blip>
          <a:srcRect b="0" l="0" r="0" t="0"/>
          <a:stretch/>
        </p:blipFill>
        <p:spPr>
          <a:xfrm>
            <a:off x="7224563" y="2660398"/>
            <a:ext cx="1461003" cy="1461003"/>
          </a:xfrm>
          <a:prstGeom prst="rect">
            <a:avLst/>
          </a:prstGeom>
          <a:noFill/>
          <a:ln>
            <a:noFill/>
          </a:ln>
        </p:spPr>
      </p:pic>
      <p:pic>
        <p:nvPicPr>
          <p:cNvPr descr="Rock - Free Icon Library" id="193" name="Google Shape;193;p10"/>
          <p:cNvPicPr preferRelativeResize="0"/>
          <p:nvPr/>
        </p:nvPicPr>
        <p:blipFill rotWithShape="1">
          <a:blip r:embed="rId4">
            <a:alphaModFix/>
          </a:blip>
          <a:srcRect b="0" l="0" r="0" t="0"/>
          <a:stretch/>
        </p:blipFill>
        <p:spPr>
          <a:xfrm>
            <a:off x="8622972" y="2660398"/>
            <a:ext cx="1461003" cy="1461003"/>
          </a:xfrm>
          <a:prstGeom prst="rect">
            <a:avLst/>
          </a:prstGeom>
          <a:noFill/>
          <a:ln>
            <a:noFill/>
          </a:ln>
        </p:spPr>
      </p:pic>
      <p:pic>
        <p:nvPicPr>
          <p:cNvPr descr="Rock - Free Icon Library" id="194" name="Google Shape;194;p10"/>
          <p:cNvPicPr preferRelativeResize="0"/>
          <p:nvPr/>
        </p:nvPicPr>
        <p:blipFill rotWithShape="1">
          <a:blip r:embed="rId4">
            <a:alphaModFix/>
          </a:blip>
          <a:srcRect b="0" l="0" r="0" t="0"/>
          <a:stretch/>
        </p:blipFill>
        <p:spPr>
          <a:xfrm>
            <a:off x="10010944" y="2660398"/>
            <a:ext cx="1461003" cy="1461003"/>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25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25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25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25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25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5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25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aphicFrame>
        <p:nvGraphicFramePr>
          <p:cNvPr id="200" name="Google Shape;200;p11"/>
          <p:cNvGraphicFramePr/>
          <p:nvPr/>
        </p:nvGraphicFramePr>
        <p:xfrm>
          <a:off x="5867400" y="1828800"/>
          <a:ext cx="3000000" cy="3000000"/>
        </p:xfrm>
        <a:graphic>
          <a:graphicData uri="http://schemas.openxmlformats.org/drawingml/2006/table">
            <a:tbl>
              <a:tblPr bandRow="1" firstRow="1">
                <a:noFill/>
                <a:tableStyleId>{8A49492D-D5DD-47BC-9409-62B1F0DB481A}</a:tableStyleId>
              </a:tblPr>
              <a:tblGrid>
                <a:gridCol w="1390650"/>
                <a:gridCol w="1390650"/>
                <a:gridCol w="1390650"/>
                <a:gridCol w="1390650"/>
              </a:tblGrid>
              <a:tr h="1041400">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1</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2</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3</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Us</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Best Response</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pic>
        <p:nvPicPr>
          <p:cNvPr descr="Image result for paper" id="201" name="Google Shape;201;p11"/>
          <p:cNvPicPr preferRelativeResize="0"/>
          <p:nvPr/>
        </p:nvPicPr>
        <p:blipFill rotWithShape="1">
          <a:blip r:embed="rId3">
            <a:alphaModFix/>
          </a:blip>
          <a:srcRect b="0" l="0" r="0" t="0"/>
          <a:stretch/>
        </p:blipFill>
        <p:spPr>
          <a:xfrm>
            <a:off x="7485743" y="3962400"/>
            <a:ext cx="917765" cy="956005"/>
          </a:xfrm>
          <a:prstGeom prst="rect">
            <a:avLst/>
          </a:prstGeom>
          <a:noFill/>
          <a:ln>
            <a:noFill/>
          </a:ln>
        </p:spPr>
      </p:pic>
      <p:pic>
        <p:nvPicPr>
          <p:cNvPr descr="Image result for paper" id="202" name="Google Shape;202;p11"/>
          <p:cNvPicPr preferRelativeResize="0"/>
          <p:nvPr/>
        </p:nvPicPr>
        <p:blipFill rotWithShape="1">
          <a:blip r:embed="rId3">
            <a:alphaModFix/>
          </a:blip>
          <a:srcRect b="0" l="0" r="0" t="0"/>
          <a:stretch/>
        </p:blipFill>
        <p:spPr>
          <a:xfrm>
            <a:off x="8881655" y="3962400"/>
            <a:ext cx="917765" cy="956005"/>
          </a:xfrm>
          <a:prstGeom prst="rect">
            <a:avLst/>
          </a:prstGeom>
          <a:noFill/>
          <a:ln>
            <a:noFill/>
          </a:ln>
        </p:spPr>
      </p:pic>
      <p:pic>
        <p:nvPicPr>
          <p:cNvPr descr="Image result for scissors" id="203" name="Google Shape;203;p11"/>
          <p:cNvPicPr preferRelativeResize="0"/>
          <p:nvPr/>
        </p:nvPicPr>
        <p:blipFill rotWithShape="1">
          <a:blip r:embed="rId4">
            <a:alphaModFix/>
          </a:blip>
          <a:srcRect b="0" l="0" r="0" t="0"/>
          <a:stretch/>
        </p:blipFill>
        <p:spPr>
          <a:xfrm>
            <a:off x="10082151" y="3050481"/>
            <a:ext cx="1311523" cy="694086"/>
          </a:xfrm>
          <a:prstGeom prst="rect">
            <a:avLst/>
          </a:prstGeom>
          <a:noFill/>
          <a:ln>
            <a:noFill/>
          </a:ln>
        </p:spPr>
      </p:pic>
      <p:sp>
        <p:nvSpPr>
          <p:cNvPr id="204" name="Google Shape;204;p11"/>
          <p:cNvSpPr txBox="1"/>
          <p:nvPr/>
        </p:nvSpPr>
        <p:spPr>
          <a:xfrm>
            <a:off x="7002112" y="5257800"/>
            <a:ext cx="343728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FF0000"/>
                </a:solidFill>
                <a:latin typeface="Calibri"/>
                <a:ea typeface="Calibri"/>
                <a:cs typeface="Calibri"/>
                <a:sym typeface="Calibri"/>
              </a:rPr>
              <a:t>Our Exploitability = 1</a:t>
            </a:r>
            <a:endParaRPr/>
          </a:p>
        </p:txBody>
      </p:sp>
      <p:pic>
        <p:nvPicPr>
          <p:cNvPr descr="Rock - Free Icon Library" id="205" name="Google Shape;205;p11"/>
          <p:cNvPicPr preferRelativeResize="0"/>
          <p:nvPr/>
        </p:nvPicPr>
        <p:blipFill rotWithShape="1">
          <a:blip r:embed="rId5">
            <a:alphaModFix/>
          </a:blip>
          <a:srcRect b="0" l="0" r="0" t="0"/>
          <a:stretch/>
        </p:blipFill>
        <p:spPr>
          <a:xfrm>
            <a:off x="7224563" y="2660398"/>
            <a:ext cx="1461003" cy="1461003"/>
          </a:xfrm>
          <a:prstGeom prst="rect">
            <a:avLst/>
          </a:prstGeom>
          <a:noFill/>
          <a:ln>
            <a:noFill/>
          </a:ln>
        </p:spPr>
      </p:pic>
      <p:pic>
        <p:nvPicPr>
          <p:cNvPr descr="Rock - Free Icon Library" id="206" name="Google Shape;206;p11"/>
          <p:cNvPicPr preferRelativeResize="0"/>
          <p:nvPr/>
        </p:nvPicPr>
        <p:blipFill rotWithShape="1">
          <a:blip r:embed="rId5">
            <a:alphaModFix/>
          </a:blip>
          <a:srcRect b="0" l="0" r="0" t="0"/>
          <a:stretch/>
        </p:blipFill>
        <p:spPr>
          <a:xfrm>
            <a:off x="8622972" y="2660398"/>
            <a:ext cx="1461003" cy="1461003"/>
          </a:xfrm>
          <a:prstGeom prst="rect">
            <a:avLst/>
          </a:prstGeom>
          <a:noFill/>
          <a:ln>
            <a:noFill/>
          </a:ln>
        </p:spPr>
      </p:pic>
      <p:pic>
        <p:nvPicPr>
          <p:cNvPr descr="Rock - Free Icon Library" id="207" name="Google Shape;207;p11"/>
          <p:cNvPicPr preferRelativeResize="0"/>
          <p:nvPr/>
        </p:nvPicPr>
        <p:blipFill rotWithShape="1">
          <a:blip r:embed="rId5">
            <a:alphaModFix/>
          </a:blip>
          <a:srcRect b="0" l="0" r="0" t="0"/>
          <a:stretch/>
        </p:blipFill>
        <p:spPr>
          <a:xfrm>
            <a:off x="10010944" y="3720597"/>
            <a:ext cx="1461003" cy="1461003"/>
          </a:xfrm>
          <a:prstGeom prst="rect">
            <a:avLst/>
          </a:prstGeom>
          <a:noFill/>
          <a:ln>
            <a:noFill/>
          </a:ln>
        </p:spPr>
      </p:pic>
      <p:sp>
        <p:nvSpPr>
          <p:cNvPr id="208" name="Google Shape;20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Minimax Equilibrium</a:t>
            </a:r>
            <a:endParaRPr/>
          </a:p>
        </p:txBody>
      </p:sp>
      <p:sp>
        <p:nvSpPr>
          <p:cNvPr id="209" name="Google Shape;209;p11"/>
          <p:cNvSpPr txBox="1"/>
          <p:nvPr>
            <p:ph idx="1" type="body"/>
          </p:nvPr>
        </p:nvSpPr>
        <p:spPr>
          <a:xfrm>
            <a:off x="323649" y="1460938"/>
            <a:ext cx="5501804" cy="4472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Minimax Equilibrium in 2p0sum:</a:t>
            </a:r>
            <a:r>
              <a:rPr lang="en-US"/>
              <a:t> each player’s strategy is optimal given the other player’s policy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In balanced games, playing minimax ensures you will not lose on average</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n-US"/>
              <a:t>Exploitability</a:t>
            </a:r>
            <a:r>
              <a:rPr lang="en-US"/>
              <a:t>: How much we’d lose to a best response</a:t>
            </a:r>
            <a:endParaRPr b="1"/>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25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5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25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25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25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25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25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aphicFrame>
        <p:nvGraphicFramePr>
          <p:cNvPr id="215" name="Google Shape;215;p12"/>
          <p:cNvGraphicFramePr/>
          <p:nvPr/>
        </p:nvGraphicFramePr>
        <p:xfrm>
          <a:off x="5867400" y="1828800"/>
          <a:ext cx="3000000" cy="3000000"/>
        </p:xfrm>
        <a:graphic>
          <a:graphicData uri="http://schemas.openxmlformats.org/drawingml/2006/table">
            <a:tbl>
              <a:tblPr bandRow="1" firstRow="1">
                <a:noFill/>
                <a:tableStyleId>{8A49492D-D5DD-47BC-9409-62B1F0DB481A}</a:tableStyleId>
              </a:tblPr>
              <a:tblGrid>
                <a:gridCol w="1390650"/>
                <a:gridCol w="1390650"/>
                <a:gridCol w="1390650"/>
                <a:gridCol w="1390650"/>
              </a:tblGrid>
              <a:tr h="1041400">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1</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2</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3</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Us</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Best Response</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pic>
        <p:nvPicPr>
          <p:cNvPr descr="Image result for paper" id="216" name="Google Shape;216;p12"/>
          <p:cNvPicPr preferRelativeResize="0"/>
          <p:nvPr/>
        </p:nvPicPr>
        <p:blipFill rotWithShape="1">
          <a:blip r:embed="rId3">
            <a:alphaModFix/>
          </a:blip>
          <a:srcRect b="0" l="0" r="0" t="0"/>
          <a:stretch/>
        </p:blipFill>
        <p:spPr>
          <a:xfrm>
            <a:off x="7485743" y="3962400"/>
            <a:ext cx="917765" cy="956005"/>
          </a:xfrm>
          <a:prstGeom prst="rect">
            <a:avLst/>
          </a:prstGeom>
          <a:noFill/>
          <a:ln>
            <a:noFill/>
          </a:ln>
        </p:spPr>
      </p:pic>
      <p:pic>
        <p:nvPicPr>
          <p:cNvPr descr="Image result for paper" id="217" name="Google Shape;217;p12"/>
          <p:cNvPicPr preferRelativeResize="0"/>
          <p:nvPr/>
        </p:nvPicPr>
        <p:blipFill rotWithShape="1">
          <a:blip r:embed="rId3">
            <a:alphaModFix/>
          </a:blip>
          <a:srcRect b="0" l="0" r="0" t="0"/>
          <a:stretch/>
        </p:blipFill>
        <p:spPr>
          <a:xfrm>
            <a:off x="8881655" y="3962400"/>
            <a:ext cx="917765" cy="956005"/>
          </a:xfrm>
          <a:prstGeom prst="rect">
            <a:avLst/>
          </a:prstGeom>
          <a:noFill/>
          <a:ln>
            <a:noFill/>
          </a:ln>
        </p:spPr>
      </p:pic>
      <p:sp>
        <p:nvSpPr>
          <p:cNvPr id="218" name="Google Shape;218;p12"/>
          <p:cNvSpPr txBox="1"/>
          <p:nvPr/>
        </p:nvSpPr>
        <p:spPr>
          <a:xfrm>
            <a:off x="7002112" y="5257800"/>
            <a:ext cx="343728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FF0000"/>
                </a:solidFill>
                <a:latin typeface="Calibri"/>
                <a:ea typeface="Calibri"/>
                <a:cs typeface="Calibri"/>
                <a:sym typeface="Calibri"/>
              </a:rPr>
              <a:t>Our Exploitability = 0</a:t>
            </a:r>
            <a:endParaRPr/>
          </a:p>
        </p:txBody>
      </p:sp>
      <p:pic>
        <p:nvPicPr>
          <p:cNvPr descr="Rock - Free Icon Library" id="219" name="Google Shape;219;p12"/>
          <p:cNvPicPr preferRelativeResize="0"/>
          <p:nvPr/>
        </p:nvPicPr>
        <p:blipFill rotWithShape="1">
          <a:blip r:embed="rId4">
            <a:alphaModFix/>
          </a:blip>
          <a:srcRect b="0" l="0" r="0" t="0"/>
          <a:stretch/>
        </p:blipFill>
        <p:spPr>
          <a:xfrm>
            <a:off x="10010944" y="3720597"/>
            <a:ext cx="1461003" cy="1461003"/>
          </a:xfrm>
          <a:prstGeom prst="rect">
            <a:avLst/>
          </a:prstGeom>
          <a:noFill/>
          <a:ln>
            <a:noFill/>
          </a:ln>
        </p:spPr>
      </p:pic>
      <p:grpSp>
        <p:nvGrpSpPr>
          <p:cNvPr id="220" name="Google Shape;220;p12"/>
          <p:cNvGrpSpPr/>
          <p:nvPr/>
        </p:nvGrpSpPr>
        <p:grpSpPr>
          <a:xfrm>
            <a:off x="7270077" y="2891412"/>
            <a:ext cx="1216178" cy="891460"/>
            <a:chOff x="7270077" y="2891412"/>
            <a:chExt cx="1216178" cy="891460"/>
          </a:xfrm>
        </p:grpSpPr>
        <p:pic>
          <p:nvPicPr>
            <p:cNvPr descr="Image result for paper" id="221" name="Google Shape;221;p12"/>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22" name="Google Shape;222;p12"/>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23" name="Google Shape;223;p12"/>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grpSp>
        <p:nvGrpSpPr>
          <p:cNvPr id="224" name="Google Shape;224;p12"/>
          <p:cNvGrpSpPr/>
          <p:nvPr/>
        </p:nvGrpSpPr>
        <p:grpSpPr>
          <a:xfrm>
            <a:off x="8732448" y="2891412"/>
            <a:ext cx="1216178" cy="891460"/>
            <a:chOff x="7270077" y="2891412"/>
            <a:chExt cx="1216178" cy="891460"/>
          </a:xfrm>
        </p:grpSpPr>
        <p:pic>
          <p:nvPicPr>
            <p:cNvPr descr="Image result for paper" id="225" name="Google Shape;225;p12"/>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26" name="Google Shape;226;p12"/>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27" name="Google Shape;227;p12"/>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grpSp>
        <p:nvGrpSpPr>
          <p:cNvPr id="228" name="Google Shape;228;p12"/>
          <p:cNvGrpSpPr/>
          <p:nvPr/>
        </p:nvGrpSpPr>
        <p:grpSpPr>
          <a:xfrm>
            <a:off x="10051283" y="2891412"/>
            <a:ext cx="1216178" cy="891460"/>
            <a:chOff x="7270077" y="2891412"/>
            <a:chExt cx="1216178" cy="891460"/>
          </a:xfrm>
        </p:grpSpPr>
        <p:pic>
          <p:nvPicPr>
            <p:cNvPr descr="Image result for paper" id="229" name="Google Shape;229;p12"/>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30" name="Google Shape;230;p12"/>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31" name="Google Shape;231;p12"/>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sp>
        <p:nvSpPr>
          <p:cNvPr id="232" name="Google Shape;23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Minimax Equilibrium</a:t>
            </a:r>
            <a:endParaRPr/>
          </a:p>
        </p:txBody>
      </p:sp>
      <p:sp>
        <p:nvSpPr>
          <p:cNvPr id="233" name="Google Shape;233;p12"/>
          <p:cNvSpPr txBox="1"/>
          <p:nvPr>
            <p:ph idx="1" type="body"/>
          </p:nvPr>
        </p:nvSpPr>
        <p:spPr>
          <a:xfrm>
            <a:off x="323649" y="1460938"/>
            <a:ext cx="5501804" cy="44727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US"/>
              <a:t>Minimax Equilibrium in 2p0sum:</a:t>
            </a:r>
            <a:r>
              <a:rPr lang="en-US"/>
              <a:t> each player’s strategy is optimal given the other player’s policy</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In balanced games, playing minimax ensures you will not lose on average</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b="1" lang="en-US"/>
              <a:t>Exploitability</a:t>
            </a:r>
            <a:r>
              <a:rPr lang="en-US"/>
              <a:t>: How much we’d lose to a best response</a:t>
            </a:r>
            <a:endParaRPr b="1"/>
          </a:p>
        </p:txBody>
      </p:sp>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25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25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25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25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25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5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25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Minimax Equilibrium</a:t>
            </a:r>
            <a:endParaRPr/>
          </a:p>
        </p:txBody>
      </p:sp>
      <p:sp>
        <p:nvSpPr>
          <p:cNvPr id="240" name="Google Shape;240;p13"/>
          <p:cNvSpPr txBox="1"/>
          <p:nvPr>
            <p:ph idx="1" type="body"/>
          </p:nvPr>
        </p:nvSpPr>
        <p:spPr>
          <a:xfrm>
            <a:off x="577136" y="1407763"/>
            <a:ext cx="5309112" cy="4525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a:t>
            </a:r>
            <a:r>
              <a:rPr b="1" lang="en-US"/>
              <a:t>Poker is simple, as your opponents make mistakes, you profit.</a:t>
            </a:r>
            <a:r>
              <a:rPr lang="en-US"/>
              <a:t>”</a:t>
            </a:r>
            <a:endParaRPr/>
          </a:p>
          <a:p>
            <a:pPr indent="0" lvl="0" marL="0" rtl="0" algn="l">
              <a:lnSpc>
                <a:spcPct val="90000"/>
              </a:lnSpc>
              <a:spcBef>
                <a:spcPts val="1000"/>
              </a:spcBef>
              <a:spcAft>
                <a:spcPts val="0"/>
              </a:spcAft>
              <a:buClr>
                <a:schemeClr val="dk1"/>
              </a:buClr>
              <a:buSzPts val="2800"/>
              <a:buNone/>
            </a:pPr>
            <a:r>
              <a:rPr lang="en-US"/>
              <a:t>-</a:t>
            </a:r>
            <a:r>
              <a:rPr lang="en-US" sz="2800"/>
              <a:t>Ryan Fee’s Poker Strategy Guide</a:t>
            </a:r>
            <a:endParaRPr/>
          </a:p>
        </p:txBody>
      </p:sp>
      <p:graphicFrame>
        <p:nvGraphicFramePr>
          <p:cNvPr id="241" name="Google Shape;241;p13"/>
          <p:cNvGraphicFramePr/>
          <p:nvPr/>
        </p:nvGraphicFramePr>
        <p:xfrm>
          <a:off x="5867400" y="1828800"/>
          <a:ext cx="3000000" cy="3000000"/>
        </p:xfrm>
        <a:graphic>
          <a:graphicData uri="http://schemas.openxmlformats.org/drawingml/2006/table">
            <a:tbl>
              <a:tblPr bandRow="1" firstRow="1">
                <a:noFill/>
                <a:tableStyleId>{8A49492D-D5DD-47BC-9409-62B1F0DB481A}</a:tableStyleId>
              </a:tblPr>
              <a:tblGrid>
                <a:gridCol w="1390650"/>
                <a:gridCol w="1390650"/>
                <a:gridCol w="1390650"/>
                <a:gridCol w="1390650"/>
              </a:tblGrid>
              <a:tr h="1041400">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381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1</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2</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US" sz="1800" u="none" cap="none" strike="noStrike">
                          <a:solidFill>
                            <a:schemeClr val="dk1"/>
                          </a:solidFill>
                        </a:rPr>
                        <a:t>Round 3</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Us</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r h="1041400">
                <a:tc>
                  <a:txBody>
                    <a:bodyPr/>
                    <a:lstStyle/>
                    <a:p>
                      <a:pPr indent="0" lvl="0" marL="0" marR="0" rtl="0" algn="ctr">
                        <a:spcBef>
                          <a:spcPts val="0"/>
                        </a:spcBef>
                        <a:spcAft>
                          <a:spcPts val="0"/>
                        </a:spcAft>
                        <a:buNone/>
                      </a:pPr>
                      <a:r>
                        <a:rPr lang="en-US" sz="1800" u="none" cap="none" strike="noStrike">
                          <a:solidFill>
                            <a:schemeClr val="dk1"/>
                          </a:solidFill>
                        </a:rPr>
                        <a:t>Best Response</a:t>
                      </a:r>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sz="1800" u="none" cap="none" strike="noStrike">
                        <a:solidFill>
                          <a:schemeClr val="dk1"/>
                        </a:solidFill>
                      </a:endParaRPr>
                    </a:p>
                  </a:txBody>
                  <a:tcPr marT="45725" marB="45725" marR="91450" marL="91450" anchor="ctr">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lt1"/>
                    </a:solidFill>
                  </a:tcPr>
                </a:tc>
              </a:tr>
            </a:tbl>
          </a:graphicData>
        </a:graphic>
      </p:graphicFrame>
      <p:pic>
        <p:nvPicPr>
          <p:cNvPr descr="Image result for paper" id="242" name="Google Shape;242;p13"/>
          <p:cNvPicPr preferRelativeResize="0"/>
          <p:nvPr/>
        </p:nvPicPr>
        <p:blipFill rotWithShape="1">
          <a:blip r:embed="rId3">
            <a:alphaModFix/>
          </a:blip>
          <a:srcRect b="0" l="0" r="0" t="0"/>
          <a:stretch/>
        </p:blipFill>
        <p:spPr>
          <a:xfrm>
            <a:off x="7485743" y="3962400"/>
            <a:ext cx="917765" cy="956005"/>
          </a:xfrm>
          <a:prstGeom prst="rect">
            <a:avLst/>
          </a:prstGeom>
          <a:noFill/>
          <a:ln>
            <a:noFill/>
          </a:ln>
        </p:spPr>
      </p:pic>
      <p:pic>
        <p:nvPicPr>
          <p:cNvPr descr="Image result for paper" id="243" name="Google Shape;243;p13"/>
          <p:cNvPicPr preferRelativeResize="0"/>
          <p:nvPr/>
        </p:nvPicPr>
        <p:blipFill rotWithShape="1">
          <a:blip r:embed="rId3">
            <a:alphaModFix/>
          </a:blip>
          <a:srcRect b="0" l="0" r="0" t="0"/>
          <a:stretch/>
        </p:blipFill>
        <p:spPr>
          <a:xfrm>
            <a:off x="8881655" y="3962400"/>
            <a:ext cx="917765" cy="956005"/>
          </a:xfrm>
          <a:prstGeom prst="rect">
            <a:avLst/>
          </a:prstGeom>
          <a:noFill/>
          <a:ln>
            <a:noFill/>
          </a:ln>
        </p:spPr>
      </p:pic>
      <p:sp>
        <p:nvSpPr>
          <p:cNvPr id="244" name="Google Shape;244;p13"/>
          <p:cNvSpPr txBox="1"/>
          <p:nvPr/>
        </p:nvSpPr>
        <p:spPr>
          <a:xfrm>
            <a:off x="7002112" y="5257800"/>
            <a:ext cx="3437288"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FF0000"/>
                </a:solidFill>
                <a:latin typeface="Calibri"/>
                <a:ea typeface="Calibri"/>
                <a:cs typeface="Calibri"/>
                <a:sym typeface="Calibri"/>
              </a:rPr>
              <a:t>Our Exploitability = 0</a:t>
            </a:r>
            <a:endParaRPr/>
          </a:p>
        </p:txBody>
      </p:sp>
      <p:pic>
        <p:nvPicPr>
          <p:cNvPr descr="Rock - Free Icon Library" id="245" name="Google Shape;245;p13"/>
          <p:cNvPicPr preferRelativeResize="0"/>
          <p:nvPr/>
        </p:nvPicPr>
        <p:blipFill rotWithShape="1">
          <a:blip r:embed="rId4">
            <a:alphaModFix/>
          </a:blip>
          <a:srcRect b="0" l="0" r="0" t="0"/>
          <a:stretch/>
        </p:blipFill>
        <p:spPr>
          <a:xfrm>
            <a:off x="10010944" y="3720597"/>
            <a:ext cx="1461003" cy="1461003"/>
          </a:xfrm>
          <a:prstGeom prst="rect">
            <a:avLst/>
          </a:prstGeom>
          <a:noFill/>
          <a:ln>
            <a:noFill/>
          </a:ln>
        </p:spPr>
      </p:pic>
      <p:grpSp>
        <p:nvGrpSpPr>
          <p:cNvPr id="246" name="Google Shape;246;p13"/>
          <p:cNvGrpSpPr/>
          <p:nvPr/>
        </p:nvGrpSpPr>
        <p:grpSpPr>
          <a:xfrm>
            <a:off x="7270077" y="2891412"/>
            <a:ext cx="1216178" cy="891460"/>
            <a:chOff x="7270077" y="2891412"/>
            <a:chExt cx="1216178" cy="891460"/>
          </a:xfrm>
        </p:grpSpPr>
        <p:pic>
          <p:nvPicPr>
            <p:cNvPr descr="Image result for paper" id="247" name="Google Shape;247;p13"/>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48" name="Google Shape;248;p13"/>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49" name="Google Shape;249;p13"/>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grpSp>
        <p:nvGrpSpPr>
          <p:cNvPr id="250" name="Google Shape;250;p13"/>
          <p:cNvGrpSpPr/>
          <p:nvPr/>
        </p:nvGrpSpPr>
        <p:grpSpPr>
          <a:xfrm>
            <a:off x="8732448" y="2891412"/>
            <a:ext cx="1216178" cy="891460"/>
            <a:chOff x="7270077" y="2891412"/>
            <a:chExt cx="1216178" cy="891460"/>
          </a:xfrm>
        </p:grpSpPr>
        <p:pic>
          <p:nvPicPr>
            <p:cNvPr descr="Image result for paper" id="251" name="Google Shape;251;p13"/>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52" name="Google Shape;252;p13"/>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53" name="Google Shape;253;p13"/>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grpSp>
        <p:nvGrpSpPr>
          <p:cNvPr id="254" name="Google Shape;254;p13"/>
          <p:cNvGrpSpPr/>
          <p:nvPr/>
        </p:nvGrpSpPr>
        <p:grpSpPr>
          <a:xfrm>
            <a:off x="10051283" y="2891412"/>
            <a:ext cx="1216178" cy="891460"/>
            <a:chOff x="7270077" y="2891412"/>
            <a:chExt cx="1216178" cy="891460"/>
          </a:xfrm>
        </p:grpSpPr>
        <p:pic>
          <p:nvPicPr>
            <p:cNvPr descr="Image result for paper" id="255" name="Google Shape;255;p13"/>
            <p:cNvPicPr preferRelativeResize="0"/>
            <p:nvPr/>
          </p:nvPicPr>
          <p:blipFill rotWithShape="1">
            <a:blip r:embed="rId5">
              <a:alphaModFix/>
            </a:blip>
            <a:srcRect b="0" l="0" r="0" t="0"/>
            <a:stretch/>
          </p:blipFill>
          <p:spPr>
            <a:xfrm>
              <a:off x="8120495" y="2983909"/>
              <a:ext cx="365760" cy="381000"/>
            </a:xfrm>
            <a:prstGeom prst="rect">
              <a:avLst/>
            </a:prstGeom>
            <a:noFill/>
            <a:ln>
              <a:noFill/>
            </a:ln>
          </p:spPr>
        </p:pic>
        <p:pic>
          <p:nvPicPr>
            <p:cNvPr descr="Image result for scissors" id="256" name="Google Shape;256;p13"/>
            <p:cNvPicPr preferRelativeResize="0"/>
            <p:nvPr/>
          </p:nvPicPr>
          <p:blipFill rotWithShape="1">
            <a:blip r:embed="rId6">
              <a:alphaModFix/>
            </a:blip>
            <a:srcRect b="0" l="0" r="0" t="0"/>
            <a:stretch/>
          </p:blipFill>
          <p:spPr>
            <a:xfrm>
              <a:off x="7674220" y="3435829"/>
              <a:ext cx="655762" cy="347043"/>
            </a:xfrm>
            <a:prstGeom prst="rect">
              <a:avLst/>
            </a:prstGeom>
            <a:noFill/>
            <a:ln>
              <a:noFill/>
            </a:ln>
          </p:spPr>
        </p:pic>
        <p:pic>
          <p:nvPicPr>
            <p:cNvPr descr="Rock - Free Icon Library" id="257" name="Google Shape;257;p13"/>
            <p:cNvPicPr preferRelativeResize="0"/>
            <p:nvPr/>
          </p:nvPicPr>
          <p:blipFill rotWithShape="1">
            <a:blip r:embed="rId4">
              <a:alphaModFix/>
            </a:blip>
            <a:srcRect b="0" l="0" r="0" t="0"/>
            <a:stretch/>
          </p:blipFill>
          <p:spPr>
            <a:xfrm>
              <a:off x="7270077" y="2891412"/>
              <a:ext cx="565993" cy="565993"/>
            </a:xfrm>
            <a:prstGeom prst="rect">
              <a:avLst/>
            </a:prstGeom>
            <a:noFill/>
            <a:ln>
              <a:noFill/>
            </a:ln>
          </p:spPr>
        </p:pic>
      </p:grpSp>
    </p:spTree>
  </p:cSld>
  <p:clrMapOvr>
    <a:masterClrMapping/>
  </p:clrMapOvr>
  <mc:AlternateContent>
    <mc:Choice Requires="p14">
      <p:transition p14:dur="2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4"/>
          <p:cNvSpPr txBox="1"/>
          <p:nvPr>
            <p:ph type="title"/>
          </p:nvPr>
        </p:nvSpPr>
        <p:spPr>
          <a:xfrm>
            <a:off x="287867" y="479341"/>
            <a:ext cx="9857200" cy="567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5600"/>
              <a:buFont typeface="Calibri"/>
              <a:buNone/>
            </a:pPr>
            <a:r>
              <a:rPr lang="en-US"/>
              <a:t>Self-play in two-player zero-sum games</a:t>
            </a:r>
            <a:endParaRPr/>
          </a:p>
        </p:txBody>
      </p:sp>
      <p:sp>
        <p:nvSpPr>
          <p:cNvPr id="263" name="Google Shape;263;p14"/>
          <p:cNvSpPr txBox="1"/>
          <p:nvPr>
            <p:ph idx="1" type="body"/>
          </p:nvPr>
        </p:nvSpPr>
        <p:spPr>
          <a:xfrm>
            <a:off x="466333" y="1276266"/>
            <a:ext cx="6634122" cy="5228441"/>
          </a:xfrm>
          <a:prstGeom prst="rect">
            <a:avLst/>
          </a:prstGeom>
          <a:noFill/>
          <a:ln>
            <a:noFill/>
          </a:ln>
        </p:spPr>
        <p:txBody>
          <a:bodyPr anchorCtr="0" anchor="t" bIns="0" lIns="0" spcFirstLastPara="1" rIns="0" wrap="square" tIns="0">
            <a:noAutofit/>
          </a:bodyPr>
          <a:lstStyle/>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 </a:t>
            </a:r>
            <a:r>
              <a:rPr b="1" lang="en-US" sz="2133">
                <a:latin typeface="Calibri"/>
                <a:ea typeface="Calibri"/>
                <a:cs typeface="Calibri"/>
                <a:sym typeface="Calibri"/>
              </a:rPr>
              <a:t>self-play</a:t>
            </a:r>
            <a:r>
              <a:rPr lang="en-US" sz="2133">
                <a:latin typeface="Calibri"/>
                <a:ea typeface="Calibri"/>
                <a:cs typeface="Calibri"/>
                <a:sym typeface="Calibri"/>
              </a:rPr>
              <a:t>, an agent gradually improves by playing against copies of itself</a:t>
            </a:r>
            <a:endParaRPr/>
          </a:p>
          <a:p>
            <a:pPr indent="-114311" lvl="0" marL="304815" rtl="0" algn="l">
              <a:lnSpc>
                <a:spcPct val="125000"/>
              </a:lnSpc>
              <a:spcBef>
                <a:spcPts val="0"/>
              </a:spcBef>
              <a:spcAft>
                <a:spcPts val="0"/>
              </a:spcAft>
              <a:buClr>
                <a:schemeClr val="dk1"/>
              </a:buClr>
              <a:buSzPts val="1800"/>
              <a:buFont typeface="Noto Sans Symbols"/>
              <a:buNone/>
            </a:pPr>
            <a:r>
              <a:t/>
            </a:r>
            <a:endParaRPr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Initial strategy can be completely random</a:t>
            </a:r>
            <a:endParaRPr/>
          </a:p>
          <a:p>
            <a:pPr indent="-114311" lvl="0" marL="304815" rtl="0" algn="l">
              <a:lnSpc>
                <a:spcPct val="125000"/>
              </a:lnSpc>
              <a:spcBef>
                <a:spcPts val="0"/>
              </a:spcBef>
              <a:spcAft>
                <a:spcPts val="0"/>
              </a:spcAft>
              <a:buClr>
                <a:schemeClr val="dk1"/>
              </a:buClr>
              <a:buSzPts val="1800"/>
              <a:buFont typeface="Noto Sans Symbols"/>
              <a:buNone/>
            </a:pPr>
            <a:r>
              <a:t/>
            </a:r>
            <a:endParaRPr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 balanced </a:t>
            </a:r>
            <a:r>
              <a:rPr b="1" lang="en-US" sz="2133">
                <a:latin typeface="Calibri"/>
                <a:ea typeface="Calibri"/>
                <a:cs typeface="Calibri"/>
                <a:sym typeface="Calibri"/>
              </a:rPr>
              <a:t>two-player zero-sum</a:t>
            </a:r>
            <a:r>
              <a:rPr lang="en-US" sz="2133">
                <a:latin typeface="Calibri"/>
                <a:ea typeface="Calibri"/>
                <a:cs typeface="Calibri"/>
                <a:sym typeface="Calibri"/>
              </a:rPr>
              <a:t> games, </a:t>
            </a:r>
            <a:r>
              <a:rPr b="1" lang="en-US" sz="2133">
                <a:latin typeface="Calibri"/>
                <a:ea typeface="Calibri"/>
                <a:cs typeface="Calibri"/>
                <a:sym typeface="Calibri"/>
              </a:rPr>
              <a:t>sound self-play</a:t>
            </a:r>
            <a:r>
              <a:rPr lang="en-US" sz="2133">
                <a:latin typeface="Calibri"/>
                <a:ea typeface="Calibri"/>
                <a:cs typeface="Calibri"/>
                <a:sym typeface="Calibri"/>
              </a:rPr>
              <a:t> provably converges to a </a:t>
            </a:r>
            <a:r>
              <a:rPr b="1" lang="en-US" sz="2133">
                <a:latin typeface="Calibri"/>
                <a:ea typeface="Calibri"/>
                <a:cs typeface="Calibri"/>
                <a:sym typeface="Calibri"/>
              </a:rPr>
              <a:t>minimax equilibrium</a:t>
            </a:r>
            <a:endParaRPr/>
          </a:p>
          <a:p>
            <a:pPr indent="-114311" lvl="0" marL="304815" rtl="0" algn="l">
              <a:lnSpc>
                <a:spcPct val="125000"/>
              </a:lnSpc>
              <a:spcBef>
                <a:spcPts val="0"/>
              </a:spcBef>
              <a:spcAft>
                <a:spcPts val="0"/>
              </a:spcAft>
              <a:buClr>
                <a:schemeClr val="dk1"/>
              </a:buClr>
              <a:buSzPts val="1800"/>
              <a:buFont typeface="Noto Sans Symbols"/>
              <a:buNone/>
            </a:pPr>
            <a:r>
              <a:t/>
            </a:r>
            <a:endParaRPr b="1"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Thus, given sufficient memory and compute, </a:t>
            </a:r>
            <a:r>
              <a:rPr b="1" lang="en-US" sz="2133">
                <a:latin typeface="Calibri"/>
                <a:ea typeface="Calibri"/>
                <a:cs typeface="Calibri"/>
                <a:sym typeface="Calibri"/>
              </a:rPr>
              <a:t>any finite two-player zero-sum game can be “solved” via self-play</a:t>
            </a:r>
            <a:endParaRPr sz="2133">
              <a:latin typeface="Calibri"/>
              <a:ea typeface="Calibri"/>
              <a:cs typeface="Calibri"/>
              <a:sym typeface="Calibri"/>
            </a:endParaRPr>
          </a:p>
          <a:p>
            <a:pPr indent="-114311" lvl="0" marL="304815" rtl="0" algn="l">
              <a:lnSpc>
                <a:spcPct val="125000"/>
              </a:lnSpc>
              <a:spcBef>
                <a:spcPts val="0"/>
              </a:spcBef>
              <a:spcAft>
                <a:spcPts val="0"/>
              </a:spcAft>
              <a:buClr>
                <a:schemeClr val="dk1"/>
              </a:buClr>
              <a:buSzPts val="1800"/>
              <a:buFont typeface="Noto Sans Symbols"/>
              <a:buNone/>
            </a:pPr>
            <a:r>
              <a:t/>
            </a:r>
            <a:endParaRPr b="1" sz="2133">
              <a:latin typeface="Calibri"/>
              <a:ea typeface="Calibri"/>
              <a:cs typeface="Calibri"/>
              <a:sym typeface="Calibri"/>
            </a:endParaRPr>
          </a:p>
        </p:txBody>
      </p:sp>
      <p:pic>
        <p:nvPicPr>
          <p:cNvPr descr="https://miro.medium.com/v2/resize:fit:240/1*P4l2XZUffcJfJQjQ125wSw.gif" id="264" name="Google Shape;264;p14"/>
          <p:cNvPicPr preferRelativeResize="0"/>
          <p:nvPr/>
        </p:nvPicPr>
        <p:blipFill rotWithShape="1">
          <a:blip r:embed="rId3">
            <a:alphaModFix/>
          </a:blip>
          <a:srcRect b="0" l="0" r="0" t="0"/>
          <a:stretch/>
        </p:blipFill>
        <p:spPr>
          <a:xfrm>
            <a:off x="8176299" y="3434929"/>
            <a:ext cx="2507672" cy="3291321"/>
          </a:xfrm>
          <a:prstGeom prst="rect">
            <a:avLst/>
          </a:prstGeom>
          <a:noFill/>
          <a:ln>
            <a:noFill/>
          </a:ln>
        </p:spPr>
      </p:pic>
      <p:pic>
        <p:nvPicPr>
          <p:cNvPr descr="AI Sumo Wrestlers Could Make Future Robots More Nimble | WIRED" id="265" name="Google Shape;265;p14"/>
          <p:cNvPicPr preferRelativeResize="0"/>
          <p:nvPr/>
        </p:nvPicPr>
        <p:blipFill rotWithShape="1">
          <a:blip r:embed="rId4">
            <a:alphaModFix/>
          </a:blip>
          <a:srcRect b="0" l="0" r="0" t="0"/>
          <a:stretch/>
        </p:blipFill>
        <p:spPr>
          <a:xfrm>
            <a:off x="8018222" y="1097058"/>
            <a:ext cx="2823826" cy="21178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5"/>
          <p:cNvSpPr txBox="1"/>
          <p:nvPr>
            <p:ph type="title"/>
          </p:nvPr>
        </p:nvSpPr>
        <p:spPr>
          <a:xfrm>
            <a:off x="287867" y="479341"/>
            <a:ext cx="9857200" cy="567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5600"/>
              <a:buFont typeface="Calibri"/>
              <a:buNone/>
            </a:pPr>
            <a:r>
              <a:rPr lang="en-US"/>
              <a:t>Self-play in two-player zero-sum games</a:t>
            </a:r>
            <a:endParaRPr/>
          </a:p>
        </p:txBody>
      </p:sp>
      <p:pic>
        <p:nvPicPr>
          <p:cNvPr id="271" name="Google Shape;271;p15"/>
          <p:cNvPicPr preferRelativeResize="0"/>
          <p:nvPr/>
        </p:nvPicPr>
        <p:blipFill rotWithShape="1">
          <a:blip r:embed="rId3">
            <a:alphaModFix/>
          </a:blip>
          <a:srcRect b="18190" l="0" r="0" t="8163"/>
          <a:stretch/>
        </p:blipFill>
        <p:spPr>
          <a:xfrm>
            <a:off x="8160327" y="1130242"/>
            <a:ext cx="2748497" cy="1726253"/>
          </a:xfrm>
          <a:prstGeom prst="rect">
            <a:avLst/>
          </a:prstGeom>
          <a:noFill/>
          <a:ln>
            <a:noFill/>
          </a:ln>
        </p:spPr>
      </p:pic>
      <p:pic>
        <p:nvPicPr>
          <p:cNvPr descr="CMU Paper Reveals Libratus' Winning Poker Strategy" id="272" name="Google Shape;272;p15"/>
          <p:cNvPicPr preferRelativeResize="0"/>
          <p:nvPr/>
        </p:nvPicPr>
        <p:blipFill rotWithShape="1">
          <a:blip r:embed="rId4">
            <a:alphaModFix/>
          </a:blip>
          <a:srcRect b="0" l="0" r="0" t="0"/>
          <a:stretch/>
        </p:blipFill>
        <p:spPr>
          <a:xfrm>
            <a:off x="8160327" y="3047274"/>
            <a:ext cx="2938124" cy="1654054"/>
          </a:xfrm>
          <a:prstGeom prst="rect">
            <a:avLst/>
          </a:prstGeom>
          <a:noFill/>
          <a:ln>
            <a:noFill/>
          </a:ln>
        </p:spPr>
      </p:pic>
      <p:pic>
        <p:nvPicPr>
          <p:cNvPr descr="AI defeated human champions at Dota 2. Here's what we learned. - TechTalks" id="273" name="Google Shape;273;p15"/>
          <p:cNvPicPr preferRelativeResize="0"/>
          <p:nvPr/>
        </p:nvPicPr>
        <p:blipFill rotWithShape="1">
          <a:blip r:embed="rId5">
            <a:alphaModFix/>
          </a:blip>
          <a:srcRect b="0" l="0" r="0" t="0"/>
          <a:stretch/>
        </p:blipFill>
        <p:spPr>
          <a:xfrm>
            <a:off x="8160327" y="4892108"/>
            <a:ext cx="2938123" cy="1747342"/>
          </a:xfrm>
          <a:prstGeom prst="rect">
            <a:avLst/>
          </a:prstGeom>
          <a:noFill/>
          <a:ln>
            <a:noFill/>
          </a:ln>
        </p:spPr>
      </p:pic>
      <p:sp>
        <p:nvSpPr>
          <p:cNvPr id="274" name="Google Shape;274;p15"/>
          <p:cNvSpPr txBox="1"/>
          <p:nvPr>
            <p:ph idx="1" type="body"/>
          </p:nvPr>
        </p:nvSpPr>
        <p:spPr>
          <a:xfrm>
            <a:off x="466333" y="1276266"/>
            <a:ext cx="6634122" cy="5228441"/>
          </a:xfrm>
          <a:prstGeom prst="rect">
            <a:avLst/>
          </a:prstGeom>
          <a:noFill/>
          <a:ln>
            <a:noFill/>
          </a:ln>
        </p:spPr>
        <p:txBody>
          <a:bodyPr anchorCtr="0" anchor="t" bIns="0" lIns="0" spcFirstLastPara="1" rIns="0" wrap="square" tIns="0">
            <a:noAutofit/>
          </a:bodyPr>
          <a:lstStyle/>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 </a:t>
            </a:r>
            <a:r>
              <a:rPr b="1" lang="en-US" sz="2133">
                <a:latin typeface="Calibri"/>
                <a:ea typeface="Calibri"/>
                <a:cs typeface="Calibri"/>
                <a:sym typeface="Calibri"/>
              </a:rPr>
              <a:t>self-play</a:t>
            </a:r>
            <a:r>
              <a:rPr lang="en-US" sz="2133">
                <a:latin typeface="Calibri"/>
                <a:ea typeface="Calibri"/>
                <a:cs typeface="Calibri"/>
                <a:sym typeface="Calibri"/>
              </a:rPr>
              <a:t>, an agent gradually improves by playing against copies of itself</a:t>
            </a:r>
            <a:endParaRPr/>
          </a:p>
          <a:p>
            <a:pPr indent="-114311" lvl="0" marL="304815" rtl="0" algn="l">
              <a:lnSpc>
                <a:spcPct val="125000"/>
              </a:lnSpc>
              <a:spcBef>
                <a:spcPts val="0"/>
              </a:spcBef>
              <a:spcAft>
                <a:spcPts val="0"/>
              </a:spcAft>
              <a:buClr>
                <a:schemeClr val="dk1"/>
              </a:buClr>
              <a:buSzPts val="1800"/>
              <a:buFont typeface="Noto Sans Symbols"/>
              <a:buNone/>
            </a:pPr>
            <a:r>
              <a:t/>
            </a:r>
            <a:endParaRPr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Initial strategy can be completely random</a:t>
            </a:r>
            <a:endParaRPr/>
          </a:p>
          <a:p>
            <a:pPr indent="-114311" lvl="0" marL="304815" rtl="0" algn="l">
              <a:lnSpc>
                <a:spcPct val="125000"/>
              </a:lnSpc>
              <a:spcBef>
                <a:spcPts val="0"/>
              </a:spcBef>
              <a:spcAft>
                <a:spcPts val="0"/>
              </a:spcAft>
              <a:buClr>
                <a:schemeClr val="dk1"/>
              </a:buClr>
              <a:buSzPts val="1800"/>
              <a:buFont typeface="Noto Sans Symbols"/>
              <a:buNone/>
            </a:pPr>
            <a:r>
              <a:t/>
            </a:r>
            <a:endParaRPr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In balanced </a:t>
            </a:r>
            <a:r>
              <a:rPr b="1" lang="en-US" sz="2133">
                <a:latin typeface="Calibri"/>
                <a:ea typeface="Calibri"/>
                <a:cs typeface="Calibri"/>
                <a:sym typeface="Calibri"/>
              </a:rPr>
              <a:t>two-player zero-sum</a:t>
            </a:r>
            <a:r>
              <a:rPr lang="en-US" sz="2133">
                <a:latin typeface="Calibri"/>
                <a:ea typeface="Calibri"/>
                <a:cs typeface="Calibri"/>
                <a:sym typeface="Calibri"/>
              </a:rPr>
              <a:t> games, </a:t>
            </a:r>
            <a:r>
              <a:rPr b="1" lang="en-US" sz="2133">
                <a:latin typeface="Calibri"/>
                <a:ea typeface="Calibri"/>
                <a:cs typeface="Calibri"/>
                <a:sym typeface="Calibri"/>
              </a:rPr>
              <a:t>sound self-play</a:t>
            </a:r>
            <a:r>
              <a:rPr lang="en-US" sz="2133">
                <a:latin typeface="Calibri"/>
                <a:ea typeface="Calibri"/>
                <a:cs typeface="Calibri"/>
                <a:sym typeface="Calibri"/>
              </a:rPr>
              <a:t> provably converges to a </a:t>
            </a:r>
            <a:r>
              <a:rPr b="1" lang="en-US" sz="2133">
                <a:latin typeface="Calibri"/>
                <a:ea typeface="Calibri"/>
                <a:cs typeface="Calibri"/>
                <a:sym typeface="Calibri"/>
              </a:rPr>
              <a:t>minimax equilibrium</a:t>
            </a:r>
            <a:endParaRPr/>
          </a:p>
          <a:p>
            <a:pPr indent="-114311" lvl="0" marL="304815" rtl="0" algn="l">
              <a:lnSpc>
                <a:spcPct val="125000"/>
              </a:lnSpc>
              <a:spcBef>
                <a:spcPts val="0"/>
              </a:spcBef>
              <a:spcAft>
                <a:spcPts val="0"/>
              </a:spcAft>
              <a:buClr>
                <a:schemeClr val="dk1"/>
              </a:buClr>
              <a:buSzPts val="1800"/>
              <a:buFont typeface="Noto Sans Symbols"/>
              <a:buNone/>
            </a:pPr>
            <a:r>
              <a:t/>
            </a:r>
            <a:endParaRPr b="1" sz="2133">
              <a:latin typeface="Calibri"/>
              <a:ea typeface="Calibri"/>
              <a:cs typeface="Calibri"/>
              <a:sym typeface="Calibri"/>
            </a:endParaRPr>
          </a:p>
          <a:p>
            <a:pPr indent="-228611" lvl="0" marL="304815" rtl="0" algn="l">
              <a:lnSpc>
                <a:spcPct val="125000"/>
              </a:lnSpc>
              <a:spcBef>
                <a:spcPts val="0"/>
              </a:spcBef>
              <a:spcAft>
                <a:spcPts val="0"/>
              </a:spcAft>
              <a:buClr>
                <a:schemeClr val="dk1"/>
              </a:buClr>
              <a:buSzPts val="1800"/>
              <a:buFont typeface="Noto Sans Symbols"/>
              <a:buChar char="▪"/>
            </a:pPr>
            <a:r>
              <a:rPr lang="en-US" sz="2133">
                <a:latin typeface="Calibri"/>
                <a:ea typeface="Calibri"/>
                <a:cs typeface="Calibri"/>
                <a:sym typeface="Calibri"/>
              </a:rPr>
              <a:t>Thus, given sufficient memory and compute, </a:t>
            </a:r>
            <a:r>
              <a:rPr b="1" lang="en-US" sz="2133">
                <a:latin typeface="Calibri"/>
                <a:ea typeface="Calibri"/>
                <a:cs typeface="Calibri"/>
                <a:sym typeface="Calibri"/>
              </a:rPr>
              <a:t>any finite two-player zero-sum game can be “solved” via self-play</a:t>
            </a:r>
            <a:endParaRPr sz="2133">
              <a:latin typeface="Calibri"/>
              <a:ea typeface="Calibri"/>
              <a:cs typeface="Calibri"/>
              <a:sym typeface="Calibri"/>
            </a:endParaRPr>
          </a:p>
          <a:p>
            <a:pPr indent="-114311" lvl="0" marL="304815" rtl="0" algn="l">
              <a:lnSpc>
                <a:spcPct val="125000"/>
              </a:lnSpc>
              <a:spcBef>
                <a:spcPts val="0"/>
              </a:spcBef>
              <a:spcAft>
                <a:spcPts val="0"/>
              </a:spcAft>
              <a:buClr>
                <a:schemeClr val="dk1"/>
              </a:buClr>
              <a:buSzPts val="1800"/>
              <a:buFont typeface="Noto Sans Symbols"/>
              <a:buNone/>
            </a:pPr>
            <a:r>
              <a:t/>
            </a:r>
            <a:endParaRPr b="1" sz="2133">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6"/>
          <p:cNvSpPr txBox="1"/>
          <p:nvPr>
            <p:ph idx="1" type="body"/>
          </p:nvPr>
        </p:nvSpPr>
        <p:spPr>
          <a:xfrm>
            <a:off x="840406" y="1912753"/>
            <a:ext cx="9986921" cy="3078400"/>
          </a:xfrm>
          <a:prstGeom prst="rect">
            <a:avLst/>
          </a:prstGeom>
          <a:noFill/>
          <a:ln>
            <a:noFill/>
          </a:ln>
        </p:spPr>
        <p:txBody>
          <a:bodyPr anchorCtr="0" anchor="t" bIns="0" lIns="0" spcFirstLastPara="1" rIns="0" wrap="square" tIns="0">
            <a:noAutofit/>
          </a:bodyPr>
          <a:lstStyle/>
          <a:p>
            <a:pPr indent="0" lvl="0" marL="76204" rtl="0" algn="l">
              <a:lnSpc>
                <a:spcPct val="125000"/>
              </a:lnSpc>
              <a:spcBef>
                <a:spcPts val="0"/>
              </a:spcBef>
              <a:spcAft>
                <a:spcPts val="0"/>
              </a:spcAft>
              <a:buClr>
                <a:schemeClr val="dk1"/>
              </a:buClr>
              <a:buSzPts val="1800"/>
              <a:buNone/>
            </a:pPr>
            <a:r>
              <a:rPr b="1" lang="en-US" sz="2933">
                <a:latin typeface="Calibri"/>
                <a:ea typeface="Calibri"/>
                <a:cs typeface="Calibri"/>
                <a:sym typeface="Calibri"/>
              </a:rPr>
              <a:t>Question: </a:t>
            </a:r>
            <a:r>
              <a:rPr lang="en-US" sz="2933">
                <a:latin typeface="Calibri"/>
                <a:ea typeface="Calibri"/>
                <a:cs typeface="Calibri"/>
                <a:sym typeface="Calibri"/>
              </a:rPr>
              <a:t>Why is self play limited to two-player zero-sum games?</a:t>
            </a:r>
            <a:endParaRPr/>
          </a:p>
          <a:p>
            <a:pPr indent="-114311" lvl="0" marL="304815" rtl="0" algn="l">
              <a:lnSpc>
                <a:spcPct val="125000"/>
              </a:lnSpc>
              <a:spcBef>
                <a:spcPts val="0"/>
              </a:spcBef>
              <a:spcAft>
                <a:spcPts val="0"/>
              </a:spcAft>
              <a:buClr>
                <a:schemeClr val="dk1"/>
              </a:buClr>
              <a:buSzPts val="1800"/>
              <a:buNone/>
            </a:pPr>
            <a:r>
              <a:t/>
            </a:r>
            <a:endParaRPr sz="2933">
              <a:latin typeface="Calibri"/>
              <a:ea typeface="Calibri"/>
              <a:cs typeface="Calibri"/>
              <a:sym typeface="Calibri"/>
            </a:endParaRPr>
          </a:p>
          <a:p>
            <a:pPr indent="0" lvl="0" marL="76204" rtl="0" algn="l">
              <a:lnSpc>
                <a:spcPct val="125000"/>
              </a:lnSpc>
              <a:spcBef>
                <a:spcPts val="0"/>
              </a:spcBef>
              <a:spcAft>
                <a:spcPts val="0"/>
              </a:spcAft>
              <a:buClr>
                <a:schemeClr val="dk1"/>
              </a:buClr>
              <a:buSzPts val="1800"/>
              <a:buNone/>
            </a:pPr>
            <a:r>
              <a:rPr b="1" lang="en-US" sz="2933">
                <a:latin typeface="Calibri"/>
                <a:ea typeface="Calibri"/>
                <a:cs typeface="Calibri"/>
                <a:sym typeface="Calibri"/>
              </a:rPr>
              <a:t>Answer: </a:t>
            </a:r>
            <a:r>
              <a:rPr lang="en-US" sz="2933">
                <a:latin typeface="Calibri"/>
                <a:ea typeface="Calibri"/>
                <a:cs typeface="Calibri"/>
                <a:sym typeface="Calibri"/>
              </a:rPr>
              <a:t>Because outside two-player zero-sum games, unlimited memory and compute isn’t enough. You may need human data as well!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Schematic diagram of the ultimatum game. | Download Scientific Diagram" id="284" name="Google Shape;284;p17"/>
          <p:cNvPicPr preferRelativeResize="0"/>
          <p:nvPr/>
        </p:nvPicPr>
        <p:blipFill rotWithShape="1">
          <a:blip r:embed="rId3">
            <a:alphaModFix/>
          </a:blip>
          <a:srcRect b="0" l="0" r="0" t="0"/>
          <a:stretch/>
        </p:blipFill>
        <p:spPr>
          <a:xfrm>
            <a:off x="7272711" y="1027906"/>
            <a:ext cx="4081089" cy="4629807"/>
          </a:xfrm>
          <a:prstGeom prst="rect">
            <a:avLst/>
          </a:prstGeom>
          <a:noFill/>
          <a:ln>
            <a:noFill/>
          </a:ln>
        </p:spPr>
      </p:pic>
      <p:sp>
        <p:nvSpPr>
          <p:cNvPr id="285" name="Google Shape;28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Ultimatum Game</a:t>
            </a:r>
            <a:endParaRPr/>
          </a:p>
        </p:txBody>
      </p:sp>
      <p:sp>
        <p:nvSpPr>
          <p:cNvPr id="286" name="Google Shape;286;p17"/>
          <p:cNvSpPr txBox="1"/>
          <p:nvPr>
            <p:ph idx="1" type="body"/>
          </p:nvPr>
        </p:nvSpPr>
        <p:spPr>
          <a:xfrm>
            <a:off x="512381" y="1426237"/>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Alice is given $100</a:t>
            </a:r>
            <a:endParaRPr/>
          </a:p>
          <a:p>
            <a:pPr indent="-228600" lvl="0" marL="228600" rtl="0" algn="l">
              <a:lnSpc>
                <a:spcPct val="90000"/>
              </a:lnSpc>
              <a:spcBef>
                <a:spcPts val="1000"/>
              </a:spcBef>
              <a:spcAft>
                <a:spcPts val="0"/>
              </a:spcAft>
              <a:buClr>
                <a:schemeClr val="dk1"/>
              </a:buClr>
              <a:buSzPts val="2400"/>
              <a:buChar char="•"/>
            </a:pPr>
            <a:r>
              <a:rPr lang="en-US" sz="2400"/>
              <a:t>Alice must offer $0 - $100 to Bob</a:t>
            </a:r>
            <a:endParaRPr/>
          </a:p>
          <a:p>
            <a:pPr indent="-228600" lvl="0" marL="228600" rtl="0" algn="l">
              <a:lnSpc>
                <a:spcPct val="90000"/>
              </a:lnSpc>
              <a:spcBef>
                <a:spcPts val="1000"/>
              </a:spcBef>
              <a:spcAft>
                <a:spcPts val="0"/>
              </a:spcAft>
              <a:buClr>
                <a:schemeClr val="dk1"/>
              </a:buClr>
              <a:buSzPts val="2400"/>
              <a:buChar char="•"/>
            </a:pPr>
            <a:r>
              <a:rPr lang="en-US" sz="2400"/>
              <a:t>Then, Bob must decide whether to </a:t>
            </a:r>
            <a:r>
              <a:rPr b="1" lang="en-US" sz="2400">
                <a:solidFill>
                  <a:schemeClr val="accent6"/>
                </a:solidFill>
              </a:rPr>
              <a:t>accept</a:t>
            </a:r>
            <a:r>
              <a:rPr lang="en-US" sz="2400"/>
              <a:t> or </a:t>
            </a:r>
            <a:r>
              <a:rPr b="1" lang="en-US" sz="2400">
                <a:solidFill>
                  <a:srgbClr val="C00000"/>
                </a:solidFill>
              </a:rPr>
              <a:t>reject</a:t>
            </a:r>
            <a:endParaRPr/>
          </a:p>
          <a:p>
            <a:pPr indent="-228600" lvl="1" marL="685800" rtl="0" algn="l">
              <a:lnSpc>
                <a:spcPct val="90000"/>
              </a:lnSpc>
              <a:spcBef>
                <a:spcPts val="500"/>
              </a:spcBef>
              <a:spcAft>
                <a:spcPts val="0"/>
              </a:spcAft>
              <a:buClr>
                <a:schemeClr val="dk1"/>
              </a:buClr>
              <a:buSzPts val="2000"/>
              <a:buChar char="•"/>
            </a:pPr>
            <a:r>
              <a:rPr lang="en-US" sz="2000"/>
              <a:t>If Bob </a:t>
            </a:r>
            <a:r>
              <a:rPr b="1" lang="en-US" sz="2000">
                <a:solidFill>
                  <a:schemeClr val="accent6"/>
                </a:solidFill>
              </a:rPr>
              <a:t>accepts</a:t>
            </a:r>
            <a:r>
              <a:rPr lang="en-US" sz="2000"/>
              <a:t>, then Alice and Bob keep their money</a:t>
            </a:r>
            <a:endParaRPr/>
          </a:p>
          <a:p>
            <a:pPr indent="-228600" lvl="1" marL="685800" rtl="0" algn="l">
              <a:lnSpc>
                <a:spcPct val="90000"/>
              </a:lnSpc>
              <a:spcBef>
                <a:spcPts val="500"/>
              </a:spcBef>
              <a:spcAft>
                <a:spcPts val="0"/>
              </a:spcAft>
              <a:buClr>
                <a:schemeClr val="dk1"/>
              </a:buClr>
              <a:buSzPts val="2000"/>
              <a:buChar char="•"/>
            </a:pPr>
            <a:r>
              <a:rPr lang="en-US" sz="2000"/>
              <a:t>If Bob </a:t>
            </a:r>
            <a:r>
              <a:rPr b="1" lang="en-US" sz="2000">
                <a:solidFill>
                  <a:srgbClr val="C00000"/>
                </a:solidFill>
              </a:rPr>
              <a:t>rejects</a:t>
            </a:r>
            <a:r>
              <a:rPr lang="en-US" sz="2000"/>
              <a:t>, then Alice and Bob get nothing</a:t>
            </a:r>
            <a:endParaRPr/>
          </a:p>
        </p:txBody>
      </p:sp>
      <p:pic>
        <p:nvPicPr>
          <p:cNvPr descr="The Ultimatum Game. A useful detection method | by Zach Weinersmith | The  Nib | Medium" id="287" name="Google Shape;287;p17"/>
          <p:cNvPicPr preferRelativeResize="0"/>
          <p:nvPr/>
        </p:nvPicPr>
        <p:blipFill rotWithShape="1">
          <a:blip r:embed="rId4">
            <a:alphaModFix/>
          </a:blip>
          <a:srcRect b="0" l="0" r="0" t="0"/>
          <a:stretch/>
        </p:blipFill>
        <p:spPr>
          <a:xfrm>
            <a:off x="1164019" y="3527277"/>
            <a:ext cx="5014088" cy="3115479"/>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8"/>
          <p:cNvSpPr txBox="1"/>
          <p:nvPr>
            <p:ph type="title"/>
          </p:nvPr>
        </p:nvSpPr>
        <p:spPr>
          <a:xfrm>
            <a:off x="466333" y="491122"/>
            <a:ext cx="10345440" cy="567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5600"/>
              <a:buFont typeface="Calibri"/>
              <a:buNone/>
            </a:pPr>
            <a:r>
              <a:rPr lang="en-US"/>
              <a:t>DORA: No-press Diplomacy from Scratch [1]</a:t>
            </a:r>
            <a:endParaRPr/>
          </a:p>
        </p:txBody>
      </p:sp>
      <p:sp>
        <p:nvSpPr>
          <p:cNvPr id="293" name="Google Shape;293;p18"/>
          <p:cNvSpPr txBox="1"/>
          <p:nvPr>
            <p:ph idx="1" type="body"/>
          </p:nvPr>
        </p:nvSpPr>
        <p:spPr>
          <a:xfrm>
            <a:off x="247797" y="1575407"/>
            <a:ext cx="9857200" cy="3078400"/>
          </a:xfrm>
          <a:prstGeom prst="rect">
            <a:avLst/>
          </a:prstGeom>
          <a:noFill/>
          <a:ln>
            <a:noFill/>
          </a:ln>
        </p:spPr>
        <p:txBody>
          <a:bodyPr anchorCtr="0" anchor="t" bIns="0" lIns="0" spcFirstLastPara="1" rIns="0" wrap="square" tIns="0">
            <a:noAutofit/>
          </a:bodyPr>
          <a:lstStyle/>
          <a:p>
            <a:pPr indent="-228611" lvl="0" marL="304815" rtl="0" algn="l">
              <a:lnSpc>
                <a:spcPct val="125000"/>
              </a:lnSpc>
              <a:spcBef>
                <a:spcPts val="0"/>
              </a:spcBef>
              <a:spcAft>
                <a:spcPts val="0"/>
              </a:spcAft>
              <a:buClr>
                <a:srgbClr val="000000"/>
              </a:buClr>
              <a:buSzPts val="1800"/>
              <a:buChar char="•"/>
            </a:pPr>
            <a:r>
              <a:rPr lang="en-US" sz="2000">
                <a:solidFill>
                  <a:srgbClr val="000000"/>
                </a:solidFill>
                <a:latin typeface="Arial"/>
                <a:ea typeface="Arial"/>
                <a:cs typeface="Arial"/>
                <a:sym typeface="Arial"/>
              </a:rPr>
              <a:t>DORA learns no-press Diplomacy through self-play</a:t>
            </a:r>
            <a:endParaRPr/>
          </a:p>
          <a:p>
            <a:pPr indent="-228611" lvl="1" marL="609630" rtl="0" algn="l">
              <a:lnSpc>
                <a:spcPct val="125000"/>
              </a:lnSpc>
              <a:spcBef>
                <a:spcPts val="0"/>
              </a:spcBef>
              <a:spcAft>
                <a:spcPts val="0"/>
              </a:spcAft>
              <a:buClr>
                <a:srgbClr val="000000"/>
              </a:buClr>
              <a:buSzPts val="1800"/>
              <a:buChar char="﹘"/>
            </a:pPr>
            <a:r>
              <a:rPr lang="en-US" sz="2000">
                <a:solidFill>
                  <a:srgbClr val="000000"/>
                </a:solidFill>
                <a:latin typeface="Arial"/>
                <a:ea typeface="Arial"/>
                <a:cs typeface="Arial"/>
                <a:sym typeface="Arial"/>
              </a:rPr>
              <a:t>Similar to AlphaZero</a:t>
            </a:r>
            <a:endParaRPr sz="2000">
              <a:solidFill>
                <a:srgbClr val="000000"/>
              </a:solidFill>
              <a:latin typeface="Arial"/>
              <a:ea typeface="Arial"/>
              <a:cs typeface="Arial"/>
              <a:sym typeface="Arial"/>
            </a:endParaRPr>
          </a:p>
          <a:p>
            <a:pPr indent="0" lvl="1" marL="381019" rtl="0" algn="l">
              <a:lnSpc>
                <a:spcPct val="125000"/>
              </a:lnSpc>
              <a:spcBef>
                <a:spcPts val="0"/>
              </a:spcBef>
              <a:spcAft>
                <a:spcPts val="0"/>
              </a:spcAft>
              <a:buClr>
                <a:schemeClr val="dk1"/>
              </a:buClr>
              <a:buSzPts val="1800"/>
              <a:buNone/>
            </a:pPr>
            <a:r>
              <a:t/>
            </a:r>
            <a:endParaRPr sz="2000">
              <a:solidFill>
                <a:srgbClr val="000000"/>
              </a:solidFill>
              <a:latin typeface="Arial"/>
              <a:ea typeface="Arial"/>
              <a:cs typeface="Arial"/>
              <a:sym typeface="Arial"/>
            </a:endParaRPr>
          </a:p>
          <a:p>
            <a:pPr indent="-228611" lvl="0" marL="304815" rtl="0" algn="l">
              <a:lnSpc>
                <a:spcPct val="125000"/>
              </a:lnSpc>
              <a:spcBef>
                <a:spcPts val="0"/>
              </a:spcBef>
              <a:spcAft>
                <a:spcPts val="0"/>
              </a:spcAft>
              <a:buClr>
                <a:srgbClr val="000000"/>
              </a:buClr>
              <a:buSzPts val="1800"/>
              <a:buChar char="•"/>
            </a:pPr>
            <a:r>
              <a:rPr lang="en-US" sz="2000">
                <a:solidFill>
                  <a:srgbClr val="000000"/>
                </a:solidFill>
                <a:latin typeface="Arial"/>
                <a:ea typeface="Arial"/>
                <a:cs typeface="Arial"/>
                <a:sym typeface="Arial"/>
              </a:rPr>
              <a:t>Performance with humans in 2-player no-press Diplomacy:</a:t>
            </a:r>
            <a:endParaRPr/>
          </a:p>
          <a:p>
            <a:pPr indent="-228611" lvl="1" marL="609630" rtl="0" algn="l">
              <a:lnSpc>
                <a:spcPct val="125000"/>
              </a:lnSpc>
              <a:spcBef>
                <a:spcPts val="667"/>
              </a:spcBef>
              <a:spcAft>
                <a:spcPts val="0"/>
              </a:spcAft>
              <a:buClr>
                <a:srgbClr val="000000"/>
              </a:buClr>
              <a:buSzPts val="1800"/>
              <a:buChar char="﹘"/>
            </a:pPr>
            <a:r>
              <a:rPr b="1" lang="en-US" sz="2000">
                <a:solidFill>
                  <a:srgbClr val="000000"/>
                </a:solidFill>
                <a:latin typeface="Arial"/>
                <a:ea typeface="Arial"/>
                <a:cs typeface="Arial"/>
                <a:sym typeface="Arial"/>
              </a:rPr>
              <a:t>Win rate: 86.5%</a:t>
            </a:r>
            <a:r>
              <a:rPr lang="en-US" sz="2000">
                <a:solidFill>
                  <a:srgbClr val="000000"/>
                </a:solidFill>
                <a:latin typeface="Arial"/>
                <a:ea typeface="Arial"/>
                <a:cs typeface="Arial"/>
                <a:sym typeface="Arial"/>
              </a:rPr>
              <a:t> +- 6.1% vs human experts</a:t>
            </a:r>
            <a:endParaRPr/>
          </a:p>
          <a:p>
            <a:pPr indent="-114311" lvl="1" marL="609630" rtl="0" algn="l">
              <a:lnSpc>
                <a:spcPct val="125000"/>
              </a:lnSpc>
              <a:spcBef>
                <a:spcPts val="667"/>
              </a:spcBef>
              <a:spcAft>
                <a:spcPts val="0"/>
              </a:spcAft>
              <a:buClr>
                <a:schemeClr val="dk1"/>
              </a:buClr>
              <a:buSzPts val="1800"/>
              <a:buNone/>
            </a:pPr>
            <a:r>
              <a:t/>
            </a:r>
            <a:endParaRPr sz="1600">
              <a:solidFill>
                <a:srgbClr val="000000"/>
              </a:solidFill>
              <a:latin typeface="Arial"/>
              <a:ea typeface="Arial"/>
              <a:cs typeface="Arial"/>
              <a:sym typeface="Arial"/>
            </a:endParaRPr>
          </a:p>
          <a:p>
            <a:pPr indent="-228611" lvl="0" marL="304815" rtl="0" algn="l">
              <a:lnSpc>
                <a:spcPct val="125000"/>
              </a:lnSpc>
              <a:spcBef>
                <a:spcPts val="0"/>
              </a:spcBef>
              <a:spcAft>
                <a:spcPts val="0"/>
              </a:spcAft>
              <a:buClr>
                <a:srgbClr val="000000"/>
              </a:buClr>
              <a:buSzPts val="1800"/>
              <a:buChar char="•"/>
            </a:pPr>
            <a:r>
              <a:rPr lang="en-US" sz="2000">
                <a:solidFill>
                  <a:srgbClr val="000000"/>
                </a:solidFill>
                <a:latin typeface="Arial"/>
                <a:ea typeface="Arial"/>
                <a:cs typeface="Arial"/>
                <a:sym typeface="Arial"/>
              </a:rPr>
              <a:t>Performance with bots in 7-player no-press Diplomacy:</a:t>
            </a:r>
            <a:endParaRPr sz="2000"/>
          </a:p>
        </p:txBody>
      </p:sp>
      <p:sp>
        <p:nvSpPr>
          <p:cNvPr id="294" name="Google Shape;294;p18"/>
          <p:cNvSpPr txBox="1"/>
          <p:nvPr>
            <p:ph idx="2" type="subTitle"/>
          </p:nvPr>
        </p:nvSpPr>
        <p:spPr>
          <a:xfrm>
            <a:off x="3514300" y="6240128"/>
            <a:ext cx="5163400" cy="231600"/>
          </a:xfrm>
          <a:prstGeom prst="rect">
            <a:avLst/>
          </a:prstGeom>
          <a:noFill/>
          <a:ln>
            <a:noFill/>
          </a:ln>
        </p:spPr>
        <p:txBody>
          <a:bodyPr anchorCtr="0" anchor="t" bIns="0" lIns="0" spcFirstLastPara="1" rIns="0" wrap="square" tIns="0">
            <a:noAutofit/>
          </a:bodyPr>
          <a:lstStyle/>
          <a:p>
            <a:pPr indent="-228600" lvl="0" marL="228600" rtl="0" algn="ctr">
              <a:lnSpc>
                <a:spcPct val="120000"/>
              </a:lnSpc>
              <a:spcBef>
                <a:spcPts val="0"/>
              </a:spcBef>
              <a:spcAft>
                <a:spcPts val="0"/>
              </a:spcAft>
              <a:buClr>
                <a:srgbClr val="0000FF"/>
              </a:buClr>
              <a:buSzPts val="1800"/>
              <a:buNone/>
            </a:pPr>
            <a:r>
              <a:rPr lang="en-US" sz="1600">
                <a:solidFill>
                  <a:srgbClr val="0000FF"/>
                </a:solidFill>
                <a:latin typeface="Arial"/>
                <a:ea typeface="Arial"/>
                <a:cs typeface="Arial"/>
                <a:sym typeface="Arial"/>
              </a:rPr>
              <a:t>[1] [Bakhtin, Wu, Lerer, Brown. NeurIPS 2021] </a:t>
            </a:r>
            <a:endParaRPr sz="1600"/>
          </a:p>
        </p:txBody>
      </p:sp>
      <p:pic>
        <p:nvPicPr>
          <p:cNvPr id="295" name="Google Shape;295;p18"/>
          <p:cNvPicPr preferRelativeResize="0"/>
          <p:nvPr/>
        </p:nvPicPr>
        <p:blipFill rotWithShape="1">
          <a:blip r:embed="rId3">
            <a:alphaModFix/>
          </a:blip>
          <a:srcRect b="0" l="0" r="0" t="0"/>
          <a:stretch/>
        </p:blipFill>
        <p:spPr>
          <a:xfrm>
            <a:off x="7130906" y="1232358"/>
            <a:ext cx="3688023" cy="2793053"/>
          </a:xfrm>
          <a:prstGeom prst="rect">
            <a:avLst/>
          </a:prstGeom>
          <a:noFill/>
          <a:ln>
            <a:noFill/>
          </a:ln>
        </p:spPr>
      </p:pic>
      <p:pic>
        <p:nvPicPr>
          <p:cNvPr id="296" name="Google Shape;296;p18"/>
          <p:cNvPicPr preferRelativeResize="0"/>
          <p:nvPr/>
        </p:nvPicPr>
        <p:blipFill rotWithShape="1">
          <a:blip r:embed="rId4">
            <a:alphaModFix/>
          </a:blip>
          <a:srcRect b="0" l="0" r="0" t="0"/>
          <a:stretch/>
        </p:blipFill>
        <p:spPr>
          <a:xfrm>
            <a:off x="765383" y="4368460"/>
            <a:ext cx="9911012" cy="1697433"/>
          </a:xfrm>
          <a:prstGeom prst="rect">
            <a:avLst/>
          </a:prstGeom>
          <a:noFill/>
          <a:ln>
            <a:noFill/>
          </a:ln>
        </p:spPr>
      </p:pic>
      <p:sp>
        <p:nvSpPr>
          <p:cNvPr id="297" name="Google Shape;297;p18"/>
          <p:cNvSpPr/>
          <p:nvPr/>
        </p:nvSpPr>
        <p:spPr>
          <a:xfrm>
            <a:off x="5176397" y="5359879"/>
            <a:ext cx="1563708" cy="310551"/>
          </a:xfrm>
          <a:prstGeom prst="rect">
            <a:avLst/>
          </a:prstGeom>
          <a:no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98" name="Google Shape;298;p18"/>
          <p:cNvSpPr/>
          <p:nvPr/>
        </p:nvSpPr>
        <p:spPr>
          <a:xfrm>
            <a:off x="6778205" y="5049299"/>
            <a:ext cx="1563708" cy="310551"/>
          </a:xfrm>
          <a:prstGeom prst="rect">
            <a:avLst/>
          </a:prstGeom>
          <a:noFill/>
          <a:ln cap="flat" cmpd="sng" w="635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Tree>
  </p:cSld>
  <p:clrMapOvr>
    <a:masterClrMapping/>
  </p:clrMapOvr>
  <mc:AlternateContent>
    <mc:Choice Requires="p14">
      <p:transition p14:dur="2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ph type="title"/>
          </p:nvPr>
        </p:nvSpPr>
        <p:spPr>
          <a:xfrm>
            <a:off x="256783" y="123686"/>
            <a:ext cx="10698000" cy="925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5600"/>
              <a:buFont typeface="Calibri"/>
              <a:buNone/>
            </a:pPr>
            <a:r>
              <a:rPr lang="en-US"/>
              <a:t>piKL- Human-regularized RL and planning</a:t>
            </a:r>
            <a:endParaRPr/>
          </a:p>
        </p:txBody>
      </p:sp>
      <p:sp>
        <p:nvSpPr>
          <p:cNvPr id="304" name="Google Shape;304;p19"/>
          <p:cNvSpPr txBox="1"/>
          <p:nvPr/>
        </p:nvSpPr>
        <p:spPr>
          <a:xfrm>
            <a:off x="256783" y="890517"/>
            <a:ext cx="2000000" cy="471391"/>
          </a:xfrm>
          <a:prstGeom prst="rect">
            <a:avLst/>
          </a:prstGeom>
          <a:noFill/>
          <a:ln>
            <a:noFill/>
          </a:ln>
        </p:spPr>
        <p:txBody>
          <a:bodyPr anchorCtr="0" anchor="t" bIns="60950" lIns="60950" spcFirstLastPara="1" rIns="60950" wrap="square" tIns="60950">
            <a:spAutoFit/>
          </a:bodyPr>
          <a:lstStyle/>
          <a:p>
            <a:pPr indent="0" lvl="0" marL="0" marR="0" rtl="0" algn="l">
              <a:lnSpc>
                <a:spcPct val="120000"/>
              </a:lnSpc>
              <a:spcBef>
                <a:spcPts val="700"/>
              </a:spcBef>
              <a:spcAft>
                <a:spcPts val="0"/>
              </a:spcAft>
              <a:buNone/>
            </a:pPr>
            <a:r>
              <a:rPr b="1" lang="en-US" sz="1400">
                <a:solidFill>
                  <a:schemeClr val="dk1"/>
                </a:solidFill>
                <a:latin typeface="Arial"/>
                <a:ea typeface="Arial"/>
                <a:cs typeface="Arial"/>
                <a:sym typeface="Arial"/>
              </a:rPr>
              <a:t>(Jacob et al. 2022)</a:t>
            </a:r>
            <a:endParaRPr b="1" sz="1200">
              <a:solidFill>
                <a:schemeClr val="dk1"/>
              </a:solidFill>
              <a:latin typeface="Calibri"/>
              <a:ea typeface="Calibri"/>
              <a:cs typeface="Calibri"/>
              <a:sym typeface="Calibri"/>
            </a:endParaRPr>
          </a:p>
        </p:txBody>
      </p:sp>
      <p:pic>
        <p:nvPicPr>
          <p:cNvPr id="305" name="Google Shape;305;p19"/>
          <p:cNvPicPr preferRelativeResize="0"/>
          <p:nvPr/>
        </p:nvPicPr>
        <p:blipFill rotWithShape="1">
          <a:blip r:embed="rId3">
            <a:alphaModFix/>
          </a:blip>
          <a:srcRect b="0" l="0" r="0" t="0"/>
          <a:stretch/>
        </p:blipFill>
        <p:spPr>
          <a:xfrm>
            <a:off x="8277929" y="2328877"/>
            <a:ext cx="2514951" cy="2625628"/>
          </a:xfrm>
          <a:prstGeom prst="rect">
            <a:avLst/>
          </a:prstGeom>
          <a:noFill/>
          <a:ln>
            <a:noFill/>
          </a:ln>
        </p:spPr>
      </p:pic>
      <p:sp>
        <p:nvSpPr>
          <p:cNvPr id="306" name="Google Shape;306;p19"/>
          <p:cNvSpPr txBox="1"/>
          <p:nvPr/>
        </p:nvSpPr>
        <p:spPr>
          <a:xfrm>
            <a:off x="356199" y="1507267"/>
            <a:ext cx="8062587" cy="1037694"/>
          </a:xfrm>
          <a:prstGeom prst="rect">
            <a:avLst/>
          </a:prstGeom>
          <a:noFill/>
          <a:ln>
            <a:noFill/>
          </a:ln>
        </p:spPr>
        <p:txBody>
          <a:bodyPr anchorCtr="0" anchor="t" bIns="30450" lIns="60950" spcFirstLastPara="1" rIns="60950" wrap="square" tIns="30450">
            <a:spAutoFit/>
          </a:bodyPr>
          <a:lstStyle/>
          <a:p>
            <a:pPr indent="0" lvl="0" marL="0" marR="0" rtl="0" algn="l">
              <a:lnSpc>
                <a:spcPct val="120000"/>
              </a:lnSpc>
              <a:spcBef>
                <a:spcPts val="700"/>
              </a:spcBef>
              <a:spcAft>
                <a:spcPts val="0"/>
              </a:spcAft>
              <a:buNone/>
            </a:pPr>
            <a:r>
              <a:rPr lang="en-US" sz="2400">
                <a:solidFill>
                  <a:srgbClr val="1C2B33"/>
                </a:solidFill>
                <a:latin typeface="Arial"/>
                <a:ea typeface="Arial"/>
                <a:cs typeface="Arial"/>
                <a:sym typeface="Arial"/>
              </a:rPr>
              <a:t>Idea: Given </a:t>
            </a:r>
            <a:r>
              <a:rPr b="1" lang="en-US" sz="2400">
                <a:solidFill>
                  <a:srgbClr val="1C2B33"/>
                </a:solidFill>
                <a:latin typeface="Arial"/>
                <a:ea typeface="Arial"/>
                <a:cs typeface="Arial"/>
                <a:sym typeface="Arial"/>
              </a:rPr>
              <a:t>anchor policy</a:t>
            </a:r>
            <a:r>
              <a:rPr lang="en-US" sz="2400">
                <a:solidFill>
                  <a:srgbClr val="1C2B33"/>
                </a:solidFill>
                <a:latin typeface="Arial"/>
                <a:ea typeface="Arial"/>
                <a:cs typeface="Arial"/>
                <a:sym typeface="Arial"/>
              </a:rPr>
              <a:t> </a:t>
            </a:r>
            <a:r>
              <a:rPr b="1" lang="en-US" sz="2400">
                <a:solidFill>
                  <a:srgbClr val="1C2B33"/>
                </a:solidFill>
                <a:latin typeface="Arial"/>
                <a:ea typeface="Arial"/>
                <a:cs typeface="Arial"/>
                <a:sym typeface="Arial"/>
              </a:rPr>
              <a:t>τ</a:t>
            </a:r>
            <a:r>
              <a:rPr lang="en-US" sz="2400">
                <a:solidFill>
                  <a:srgbClr val="1C2B33"/>
                </a:solidFill>
                <a:latin typeface="Arial"/>
                <a:ea typeface="Arial"/>
                <a:cs typeface="Arial"/>
                <a:sym typeface="Arial"/>
              </a:rPr>
              <a:t> from human imitation learning, when optimizing policy </a:t>
            </a:r>
            <a:r>
              <a:rPr b="1" lang="en-US" sz="2400">
                <a:solidFill>
                  <a:srgbClr val="202124"/>
                </a:solidFill>
                <a:highlight>
                  <a:srgbClr val="FFFFFF"/>
                </a:highlight>
                <a:latin typeface="Arial"/>
                <a:ea typeface="Arial"/>
                <a:cs typeface="Arial"/>
                <a:sym typeface="Arial"/>
              </a:rPr>
              <a:t>π, </a:t>
            </a:r>
            <a:r>
              <a:rPr lang="en-US" sz="2400">
                <a:solidFill>
                  <a:srgbClr val="1C2B33"/>
                </a:solidFill>
                <a:latin typeface="Arial"/>
                <a:ea typeface="Arial"/>
                <a:cs typeface="Arial"/>
                <a:sym typeface="Arial"/>
              </a:rPr>
              <a:t>optimize the regularized utility:</a:t>
            </a:r>
            <a:endParaRPr sz="2400">
              <a:solidFill>
                <a:schemeClr val="dk1"/>
              </a:solidFill>
              <a:latin typeface="Arial"/>
              <a:ea typeface="Arial"/>
              <a:cs typeface="Arial"/>
              <a:sym typeface="Arial"/>
            </a:endParaRPr>
          </a:p>
        </p:txBody>
      </p:sp>
      <p:sp>
        <p:nvSpPr>
          <p:cNvPr id="307" name="Google Shape;307;p19"/>
          <p:cNvSpPr txBox="1"/>
          <p:nvPr/>
        </p:nvSpPr>
        <p:spPr>
          <a:xfrm>
            <a:off x="396683" y="3321517"/>
            <a:ext cx="6433600" cy="1903059"/>
          </a:xfrm>
          <a:prstGeom prst="rect">
            <a:avLst/>
          </a:prstGeom>
          <a:noFill/>
          <a:ln>
            <a:noFill/>
          </a:ln>
        </p:spPr>
        <p:txBody>
          <a:bodyPr anchorCtr="0" anchor="t" bIns="30450" lIns="60950" spcFirstLastPara="1" rIns="60950" wrap="square" tIns="30450">
            <a:spAutoFit/>
          </a:bodyPr>
          <a:lstStyle/>
          <a:p>
            <a:pPr indent="0" lvl="0" marL="0" marR="0" rtl="0" algn="l">
              <a:lnSpc>
                <a:spcPct val="120000"/>
              </a:lnSpc>
              <a:spcBef>
                <a:spcPts val="700"/>
              </a:spcBef>
              <a:spcAft>
                <a:spcPts val="0"/>
              </a:spcAft>
              <a:buNone/>
            </a:pPr>
            <a:r>
              <a:rPr b="1" lang="en-US" sz="2400">
                <a:solidFill>
                  <a:srgbClr val="1C2B33"/>
                </a:solidFill>
                <a:latin typeface="Arial"/>
                <a:ea typeface="Arial"/>
                <a:cs typeface="Arial"/>
                <a:sym typeface="Arial"/>
              </a:rPr>
              <a:t>λ </a:t>
            </a:r>
            <a:r>
              <a:rPr lang="en-US" sz="2400">
                <a:solidFill>
                  <a:srgbClr val="1C2B33"/>
                </a:solidFill>
                <a:latin typeface="Arial"/>
                <a:ea typeface="Arial"/>
                <a:cs typeface="Arial"/>
                <a:sym typeface="Arial"/>
              </a:rPr>
              <a:t>is the </a:t>
            </a:r>
            <a:r>
              <a:rPr b="1" lang="en-US" sz="2400">
                <a:solidFill>
                  <a:srgbClr val="1C2B33"/>
                </a:solidFill>
                <a:latin typeface="Arial"/>
                <a:ea typeface="Arial"/>
                <a:cs typeface="Arial"/>
                <a:sym typeface="Arial"/>
              </a:rPr>
              <a:t>anchor strength</a:t>
            </a:r>
            <a:r>
              <a:rPr lang="en-US" sz="2400">
                <a:solidFill>
                  <a:srgbClr val="1C2B33"/>
                </a:solidFill>
                <a:latin typeface="Arial"/>
                <a:ea typeface="Arial"/>
                <a:cs typeface="Arial"/>
                <a:sym typeface="Arial"/>
              </a:rPr>
              <a:t>:</a:t>
            </a:r>
            <a:endParaRPr sz="2400">
              <a:solidFill>
                <a:srgbClr val="1C2B33"/>
              </a:solidFill>
              <a:latin typeface="Arial"/>
              <a:ea typeface="Arial"/>
              <a:cs typeface="Arial"/>
              <a:sym typeface="Arial"/>
            </a:endParaRPr>
          </a:p>
          <a:p>
            <a:pPr indent="-258245" lvl="0" marL="304815" marR="0" rtl="0" algn="l">
              <a:lnSpc>
                <a:spcPct val="120000"/>
              </a:lnSpc>
              <a:spcBef>
                <a:spcPts val="700"/>
              </a:spcBef>
              <a:spcAft>
                <a:spcPts val="0"/>
              </a:spcAft>
              <a:buClr>
                <a:srgbClr val="1C2B33"/>
              </a:buClr>
              <a:buSzPts val="2500"/>
              <a:buFont typeface="Arial"/>
              <a:buChar char="●"/>
            </a:pPr>
            <a:r>
              <a:rPr b="1" lang="en-US" sz="2200">
                <a:solidFill>
                  <a:srgbClr val="1C2B33"/>
                </a:solidFill>
                <a:latin typeface="Arial"/>
                <a:ea typeface="Arial"/>
                <a:cs typeface="Arial"/>
                <a:sym typeface="Arial"/>
              </a:rPr>
              <a:t>λ </a:t>
            </a:r>
            <a:r>
              <a:rPr lang="en-US" sz="2200">
                <a:solidFill>
                  <a:srgbClr val="1C2B33"/>
                </a:solidFill>
                <a:latin typeface="Arial"/>
                <a:ea typeface="Arial"/>
                <a:cs typeface="Arial"/>
                <a:sym typeface="Arial"/>
              </a:rPr>
              <a:t>= 0: self-play from scratch</a:t>
            </a:r>
            <a:endParaRPr sz="2200">
              <a:solidFill>
                <a:srgbClr val="1C2B33"/>
              </a:solidFill>
              <a:latin typeface="Arial"/>
              <a:ea typeface="Arial"/>
              <a:cs typeface="Arial"/>
              <a:sym typeface="Arial"/>
            </a:endParaRPr>
          </a:p>
          <a:p>
            <a:pPr indent="-258245" lvl="0" marL="304815" marR="0" rtl="0" algn="l">
              <a:lnSpc>
                <a:spcPct val="120000"/>
              </a:lnSpc>
              <a:spcBef>
                <a:spcPts val="0"/>
              </a:spcBef>
              <a:spcAft>
                <a:spcPts val="0"/>
              </a:spcAft>
              <a:buClr>
                <a:srgbClr val="1C2B33"/>
              </a:buClr>
              <a:buSzPts val="2500"/>
              <a:buFont typeface="Arial"/>
              <a:buChar char="●"/>
            </a:pPr>
            <a:r>
              <a:rPr b="1" lang="en-US" sz="2200">
                <a:solidFill>
                  <a:srgbClr val="1C2B33"/>
                </a:solidFill>
                <a:latin typeface="Arial"/>
                <a:ea typeface="Arial"/>
                <a:cs typeface="Arial"/>
                <a:sym typeface="Arial"/>
              </a:rPr>
              <a:t>λ </a:t>
            </a:r>
            <a:r>
              <a:rPr lang="en-US" sz="2200">
                <a:solidFill>
                  <a:srgbClr val="1C2B33"/>
                </a:solidFill>
                <a:latin typeface="Arial"/>
                <a:ea typeface="Arial"/>
                <a:cs typeface="Arial"/>
                <a:sym typeface="Arial"/>
              </a:rPr>
              <a:t>= infinity: human behavioral cloning</a:t>
            </a:r>
            <a:endParaRPr sz="2200">
              <a:solidFill>
                <a:srgbClr val="1C2B33"/>
              </a:solidFill>
              <a:latin typeface="Arial"/>
              <a:ea typeface="Arial"/>
              <a:cs typeface="Arial"/>
              <a:sym typeface="Arial"/>
            </a:endParaRPr>
          </a:p>
          <a:p>
            <a:pPr indent="-258245" lvl="0" marL="304815" marR="0" rtl="0" algn="l">
              <a:lnSpc>
                <a:spcPct val="120000"/>
              </a:lnSpc>
              <a:spcBef>
                <a:spcPts val="0"/>
              </a:spcBef>
              <a:spcAft>
                <a:spcPts val="0"/>
              </a:spcAft>
              <a:buClr>
                <a:srgbClr val="1C2B33"/>
              </a:buClr>
              <a:buSzPts val="2500"/>
              <a:buFont typeface="Arial"/>
              <a:buChar char="●"/>
            </a:pPr>
            <a:r>
              <a:rPr lang="en-US" sz="2200">
                <a:solidFill>
                  <a:srgbClr val="1C2B33"/>
                </a:solidFill>
                <a:latin typeface="Arial"/>
                <a:ea typeface="Arial"/>
                <a:cs typeface="Arial"/>
                <a:sym typeface="Arial"/>
              </a:rPr>
              <a:t>Choosing </a:t>
            </a:r>
            <a:r>
              <a:rPr b="1" lang="en-US" sz="2200">
                <a:solidFill>
                  <a:schemeClr val="dk1"/>
                </a:solidFill>
                <a:latin typeface="Arial"/>
                <a:ea typeface="Arial"/>
                <a:cs typeface="Arial"/>
                <a:sym typeface="Arial"/>
              </a:rPr>
              <a:t>λ </a:t>
            </a:r>
            <a:r>
              <a:rPr lang="en-US" sz="2200">
                <a:solidFill>
                  <a:schemeClr val="dk1"/>
                </a:solidFill>
                <a:latin typeface="Arial"/>
                <a:ea typeface="Arial"/>
                <a:cs typeface="Arial"/>
                <a:sym typeface="Arial"/>
              </a:rPr>
              <a:t>in-between gains benefits of both.</a:t>
            </a:r>
            <a:endParaRPr sz="2200">
              <a:solidFill>
                <a:srgbClr val="1C2B33"/>
              </a:solidFill>
              <a:latin typeface="Arial"/>
              <a:ea typeface="Arial"/>
              <a:cs typeface="Arial"/>
              <a:sym typeface="Arial"/>
            </a:endParaRPr>
          </a:p>
        </p:txBody>
      </p:sp>
      <p:sp>
        <p:nvSpPr>
          <p:cNvPr id="308" name="Google Shape;308;p19"/>
          <p:cNvSpPr txBox="1"/>
          <p:nvPr/>
        </p:nvSpPr>
        <p:spPr>
          <a:xfrm>
            <a:off x="356199" y="5350733"/>
            <a:ext cx="6664800" cy="1037694"/>
          </a:xfrm>
          <a:prstGeom prst="rect">
            <a:avLst/>
          </a:prstGeom>
          <a:noFill/>
          <a:ln>
            <a:noFill/>
          </a:ln>
        </p:spPr>
        <p:txBody>
          <a:bodyPr anchorCtr="0" anchor="t" bIns="30450" lIns="60950" spcFirstLastPara="1" rIns="60950" wrap="square" tIns="30450">
            <a:spAutoFit/>
          </a:bodyPr>
          <a:lstStyle/>
          <a:p>
            <a:pPr indent="0" lvl="0" marL="0" marR="0" rtl="0" algn="l">
              <a:lnSpc>
                <a:spcPct val="120000"/>
              </a:lnSpc>
              <a:spcBef>
                <a:spcPts val="700"/>
              </a:spcBef>
              <a:spcAft>
                <a:spcPts val="0"/>
              </a:spcAft>
              <a:buNone/>
            </a:pPr>
            <a:r>
              <a:rPr b="1" lang="en-US" sz="2400">
                <a:solidFill>
                  <a:srgbClr val="1C2B33"/>
                </a:solidFill>
                <a:latin typeface="Arial"/>
                <a:ea typeface="Arial"/>
                <a:cs typeface="Arial"/>
                <a:sym typeface="Arial"/>
              </a:rPr>
              <a:t>Results</a:t>
            </a:r>
            <a:r>
              <a:rPr lang="en-US" sz="2400">
                <a:solidFill>
                  <a:srgbClr val="1C2B33"/>
                </a:solidFill>
                <a:latin typeface="Arial"/>
                <a:ea typeface="Arial"/>
                <a:cs typeface="Arial"/>
                <a:sym typeface="Arial"/>
              </a:rPr>
              <a:t>: Significant policy improvement while maintaining high human compatibility.</a:t>
            </a:r>
            <a:endParaRPr sz="2400">
              <a:solidFill>
                <a:schemeClr val="dk1"/>
              </a:solidFill>
              <a:latin typeface="Arial"/>
              <a:ea typeface="Arial"/>
              <a:cs typeface="Arial"/>
              <a:sym typeface="Arial"/>
            </a:endParaRPr>
          </a:p>
        </p:txBody>
      </p:sp>
      <p:pic>
        <p:nvPicPr>
          <p:cNvPr id="309" name="Google Shape;309;p19"/>
          <p:cNvPicPr preferRelativeResize="0"/>
          <p:nvPr/>
        </p:nvPicPr>
        <p:blipFill rotWithShape="1">
          <a:blip r:embed="rId4">
            <a:alphaModFix/>
          </a:blip>
          <a:srcRect b="0" l="0" r="0" t="0"/>
          <a:stretch/>
        </p:blipFill>
        <p:spPr>
          <a:xfrm>
            <a:off x="861305" y="2701824"/>
            <a:ext cx="4944416" cy="405487"/>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
          <p:cNvPicPr preferRelativeResize="0"/>
          <p:nvPr/>
        </p:nvPicPr>
        <p:blipFill rotWithShape="1">
          <a:blip r:embed="rId3">
            <a:alphaModFix/>
          </a:blip>
          <a:srcRect b="0" l="0" r="0" t="0"/>
          <a:stretch/>
        </p:blipFill>
        <p:spPr>
          <a:xfrm>
            <a:off x="4419600" y="0"/>
            <a:ext cx="3352800" cy="6858000"/>
          </a:xfrm>
          <a:prstGeom prst="rect">
            <a:avLst/>
          </a:prstGeom>
          <a:noFill/>
          <a:ln>
            <a:noFill/>
          </a:ln>
        </p:spPr>
      </p:pic>
      <p:pic>
        <p:nvPicPr>
          <p:cNvPr id="121" name="Google Shape;121;p2"/>
          <p:cNvPicPr preferRelativeResize="0"/>
          <p:nvPr/>
        </p:nvPicPr>
        <p:blipFill rotWithShape="1">
          <a:blip r:embed="rId4">
            <a:alphaModFix/>
          </a:blip>
          <a:srcRect b="0" l="0" r="0" t="0"/>
          <a:stretch/>
        </p:blipFill>
        <p:spPr>
          <a:xfrm>
            <a:off x="674160" y="287626"/>
            <a:ext cx="2872154" cy="2844800"/>
          </a:xfrm>
          <a:prstGeom prst="rect">
            <a:avLst/>
          </a:prstGeom>
          <a:noFill/>
          <a:ln>
            <a:noFill/>
          </a:ln>
        </p:spPr>
      </p:pic>
      <p:pic>
        <p:nvPicPr>
          <p:cNvPr id="122" name="Google Shape;122;p2"/>
          <p:cNvPicPr preferRelativeResize="0"/>
          <p:nvPr/>
        </p:nvPicPr>
        <p:blipFill rotWithShape="1">
          <a:blip r:embed="rId5">
            <a:alphaModFix/>
          </a:blip>
          <a:srcRect b="0" l="0" r="0" t="0"/>
          <a:stretch/>
        </p:blipFill>
        <p:spPr>
          <a:xfrm>
            <a:off x="7928046" y="565669"/>
            <a:ext cx="4059745" cy="2288715"/>
          </a:xfrm>
          <a:prstGeom prst="rect">
            <a:avLst/>
          </a:prstGeom>
          <a:noFill/>
          <a:ln>
            <a:noFill/>
          </a:ln>
        </p:spPr>
      </p:pic>
      <p:pic>
        <p:nvPicPr>
          <p:cNvPr id="123" name="Google Shape;123;p2"/>
          <p:cNvPicPr preferRelativeResize="0"/>
          <p:nvPr/>
        </p:nvPicPr>
        <p:blipFill rotWithShape="1">
          <a:blip r:embed="rId6">
            <a:alphaModFix/>
          </a:blip>
          <a:srcRect b="0" l="0" r="0" t="0"/>
          <a:stretch/>
        </p:blipFill>
        <p:spPr>
          <a:xfrm>
            <a:off x="453366" y="4083170"/>
            <a:ext cx="3313742" cy="2209161"/>
          </a:xfrm>
          <a:prstGeom prst="rect">
            <a:avLst/>
          </a:prstGeom>
          <a:noFill/>
          <a:ln>
            <a:noFill/>
          </a:ln>
        </p:spPr>
      </p:pic>
      <p:pic>
        <p:nvPicPr>
          <p:cNvPr id="124" name="Google Shape;124;p2"/>
          <p:cNvPicPr preferRelativeResize="0"/>
          <p:nvPr/>
        </p:nvPicPr>
        <p:blipFill rotWithShape="1">
          <a:blip r:embed="rId7">
            <a:alphaModFix/>
          </a:blip>
          <a:srcRect b="0" l="0" r="0" t="0"/>
          <a:stretch/>
        </p:blipFill>
        <p:spPr>
          <a:xfrm>
            <a:off x="8177203" y="4283319"/>
            <a:ext cx="3561431" cy="2009013"/>
          </a:xfrm>
          <a:prstGeom prst="rect">
            <a:avLst/>
          </a:prstGeom>
          <a:noFill/>
          <a:ln>
            <a:noFill/>
          </a:ln>
        </p:spPr>
      </p:pic>
      <p:sp>
        <p:nvSpPr>
          <p:cNvPr id="125" name="Google Shape;125;p2"/>
          <p:cNvSpPr txBox="1"/>
          <p:nvPr/>
        </p:nvSpPr>
        <p:spPr>
          <a:xfrm>
            <a:off x="6763111" y="4740215"/>
            <a:ext cx="511679" cy="287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67" u="none" cap="none" strike="noStrike">
                <a:solidFill>
                  <a:srgbClr val="FF0000"/>
                </a:solidFill>
                <a:latin typeface="Calibri"/>
                <a:ea typeface="Calibri"/>
                <a:cs typeface="Calibri"/>
                <a:sym typeface="Calibri"/>
              </a:rPr>
              <a:t>2015</a:t>
            </a:r>
            <a:endParaRPr/>
          </a:p>
        </p:txBody>
      </p:sp>
      <p:sp>
        <p:nvSpPr>
          <p:cNvPr id="126" name="Google Shape;126;p2"/>
          <p:cNvSpPr txBox="1"/>
          <p:nvPr/>
        </p:nvSpPr>
        <p:spPr>
          <a:xfrm>
            <a:off x="6312033" y="4907024"/>
            <a:ext cx="511679" cy="287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67">
                <a:solidFill>
                  <a:srgbClr val="FF0000"/>
                </a:solidFill>
                <a:latin typeface="Calibri"/>
                <a:ea typeface="Calibri"/>
                <a:cs typeface="Calibri"/>
                <a:sym typeface="Calibri"/>
              </a:rPr>
              <a:t>2016</a:t>
            </a:r>
            <a:endParaRPr/>
          </a:p>
        </p:txBody>
      </p:sp>
      <p:sp>
        <p:nvSpPr>
          <p:cNvPr id="127" name="Google Shape;127;p2"/>
          <p:cNvSpPr txBox="1"/>
          <p:nvPr/>
        </p:nvSpPr>
        <p:spPr>
          <a:xfrm>
            <a:off x="6708105" y="4412090"/>
            <a:ext cx="901209" cy="287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67">
                <a:solidFill>
                  <a:srgbClr val="FF0000"/>
                </a:solidFill>
                <a:latin typeface="Calibri"/>
                <a:ea typeface="Calibri"/>
                <a:cs typeface="Calibri"/>
                <a:sym typeface="Calibri"/>
              </a:rPr>
              <a:t>2017/2019</a:t>
            </a:r>
            <a:endParaRPr/>
          </a:p>
        </p:txBody>
      </p:sp>
      <p:sp>
        <p:nvSpPr>
          <p:cNvPr id="128" name="Google Shape;128;p2"/>
          <p:cNvSpPr txBox="1"/>
          <p:nvPr/>
        </p:nvSpPr>
        <p:spPr>
          <a:xfrm>
            <a:off x="7300179" y="4249732"/>
            <a:ext cx="511679" cy="287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67">
                <a:solidFill>
                  <a:srgbClr val="FF0000"/>
                </a:solidFill>
                <a:latin typeface="Calibri"/>
                <a:ea typeface="Calibri"/>
                <a:cs typeface="Calibri"/>
                <a:sym typeface="Calibri"/>
              </a:rPr>
              <a:t>2019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0"/>
          <p:cNvSpPr/>
          <p:nvPr/>
        </p:nvSpPr>
        <p:spPr>
          <a:xfrm>
            <a:off x="6096000" y="111967"/>
            <a:ext cx="6096000" cy="6858000"/>
          </a:xfrm>
          <a:prstGeom prst="rect">
            <a:avLst/>
          </a:prstGeom>
          <a:solidFill>
            <a:schemeClr val="accent3"/>
          </a:solidFill>
          <a:ln>
            <a:noFill/>
          </a:ln>
        </p:spPr>
        <p:txBody>
          <a:bodyPr anchorCtr="0" anchor="ctr" bIns="60950" lIns="60950" spcFirstLastPara="1" rIns="60950" wrap="square" tIns="60950">
            <a:noAutofit/>
          </a:bodyPr>
          <a:lstStyle/>
          <a:p>
            <a:pPr indent="0" lvl="0" marL="0" marR="0" rtl="0" algn="l">
              <a:spcBef>
                <a:spcPts val="0"/>
              </a:spcBef>
              <a:spcAft>
                <a:spcPts val="0"/>
              </a:spcAft>
              <a:buNone/>
            </a:pPr>
            <a:r>
              <a:t/>
            </a:r>
            <a:endParaRPr sz="933">
              <a:solidFill>
                <a:srgbClr val="000000"/>
              </a:solidFill>
              <a:latin typeface="Arial"/>
              <a:ea typeface="Arial"/>
              <a:cs typeface="Arial"/>
              <a:sym typeface="Arial"/>
            </a:endParaRPr>
          </a:p>
        </p:txBody>
      </p:sp>
      <p:sp>
        <p:nvSpPr>
          <p:cNvPr id="315" name="Google Shape;315;p20"/>
          <p:cNvSpPr txBox="1"/>
          <p:nvPr>
            <p:ph idx="1" type="body"/>
          </p:nvPr>
        </p:nvSpPr>
        <p:spPr>
          <a:xfrm>
            <a:off x="144382" y="1447906"/>
            <a:ext cx="5595902" cy="4749694"/>
          </a:xfrm>
          <a:prstGeom prst="rect">
            <a:avLst/>
          </a:prstGeom>
          <a:noFill/>
          <a:ln>
            <a:noFill/>
          </a:ln>
        </p:spPr>
        <p:txBody>
          <a:bodyPr anchorCtr="0" anchor="t" bIns="0" lIns="0" spcFirstLastPara="1" rIns="0" wrap="square" tIns="0">
            <a:noAutofit/>
          </a:bodyPr>
          <a:lstStyle/>
          <a:p>
            <a:pPr indent="0" lvl="0" marL="76204" rtl="0" algn="l">
              <a:lnSpc>
                <a:spcPct val="125000"/>
              </a:lnSpc>
              <a:spcBef>
                <a:spcPts val="0"/>
              </a:spcBef>
              <a:spcAft>
                <a:spcPts val="0"/>
              </a:spcAft>
              <a:buClr>
                <a:schemeClr val="dk1"/>
              </a:buClr>
              <a:buSzPts val="1800"/>
              <a:buNone/>
            </a:pPr>
            <a:r>
              <a:rPr lang="en-US" sz="1867"/>
              <a:t>We entered CICERO anonymously in an </a:t>
            </a:r>
            <a:r>
              <a:rPr b="1" lang="en-US" sz="1867"/>
              <a:t>online Diplomacy league</a:t>
            </a:r>
            <a:endParaRPr/>
          </a:p>
          <a:p>
            <a:pPr indent="0" lvl="0" marL="76204" rtl="0" algn="l">
              <a:lnSpc>
                <a:spcPct val="125000"/>
              </a:lnSpc>
              <a:spcBef>
                <a:spcPts val="0"/>
              </a:spcBef>
              <a:spcAft>
                <a:spcPts val="0"/>
              </a:spcAft>
              <a:buClr>
                <a:schemeClr val="dk1"/>
              </a:buClr>
              <a:buSzPts val="1800"/>
              <a:buNone/>
            </a:pPr>
            <a:r>
              <a:t/>
            </a:r>
            <a:endParaRPr sz="1867"/>
          </a:p>
        </p:txBody>
      </p:sp>
      <p:sp>
        <p:nvSpPr>
          <p:cNvPr id="316" name="Google Shape;316;p20"/>
          <p:cNvSpPr txBox="1"/>
          <p:nvPr/>
        </p:nvSpPr>
        <p:spPr>
          <a:xfrm>
            <a:off x="322241" y="6318585"/>
            <a:ext cx="5595901" cy="5025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33">
                <a:solidFill>
                  <a:schemeClr val="dk1"/>
                </a:solidFill>
                <a:latin typeface="Calibri"/>
                <a:ea typeface="Calibri"/>
                <a:cs typeface="Calibri"/>
                <a:sym typeface="Calibri"/>
              </a:rPr>
              <a:t>* One player mentioned in post-game Discord that they were suspicious that our account was a bot after a game, but didn’t follow up about it</a:t>
            </a:r>
            <a:endParaRPr/>
          </a:p>
        </p:txBody>
      </p:sp>
      <p:sp>
        <p:nvSpPr>
          <p:cNvPr id="317" name="Google Shape;317;p20"/>
          <p:cNvSpPr txBox="1"/>
          <p:nvPr>
            <p:ph type="title"/>
          </p:nvPr>
        </p:nvSpPr>
        <p:spPr>
          <a:xfrm>
            <a:off x="144382" y="-285003"/>
            <a:ext cx="7040800" cy="11400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3600"/>
              <a:buFont typeface="Calibri"/>
              <a:buNone/>
            </a:pPr>
            <a:r>
              <a:rPr lang="en-US" sz="2667"/>
              <a:t>CICERO Plays with Humans</a:t>
            </a:r>
            <a:endParaRPr/>
          </a:p>
        </p:txBody>
      </p:sp>
      <p:pic>
        <p:nvPicPr>
          <p:cNvPr id="318" name="Google Shape;318;p20"/>
          <p:cNvPicPr preferRelativeResize="0"/>
          <p:nvPr/>
        </p:nvPicPr>
        <p:blipFill rotWithShape="1">
          <a:blip r:embed="rId3">
            <a:alphaModFix/>
          </a:blip>
          <a:srcRect b="0" l="0" r="0" t="0"/>
          <a:stretch/>
        </p:blipFill>
        <p:spPr>
          <a:xfrm>
            <a:off x="6981720" y="1469677"/>
            <a:ext cx="4373473" cy="3864323"/>
          </a:xfrm>
          <a:prstGeom prst="rect">
            <a:avLst/>
          </a:prstGeom>
          <a:noFill/>
          <a:ln>
            <a:noFill/>
          </a:ln>
        </p:spPr>
      </p:pic>
      <p:sp>
        <p:nvSpPr>
          <p:cNvPr id="319" name="Google Shape;319;p20"/>
          <p:cNvSpPr txBox="1"/>
          <p:nvPr/>
        </p:nvSpPr>
        <p:spPr>
          <a:xfrm>
            <a:off x="144382" y="2617243"/>
            <a:ext cx="5595902" cy="1289173"/>
          </a:xfrm>
          <a:prstGeom prst="rect">
            <a:avLst/>
          </a:prstGeom>
          <a:noFill/>
          <a:ln>
            <a:noFill/>
          </a:ln>
        </p:spPr>
        <p:txBody>
          <a:bodyPr anchorCtr="0" anchor="t" bIns="0" lIns="0" spcFirstLastPara="1" rIns="0" wrap="square" tIns="0">
            <a:noAutofit/>
          </a:bodyPr>
          <a:lstStyle/>
          <a:p>
            <a:pPr indent="0" lvl="0" marL="76204" marR="0" rtl="0" algn="l">
              <a:lnSpc>
                <a:spcPct val="125000"/>
              </a:lnSpc>
              <a:spcBef>
                <a:spcPts val="0"/>
              </a:spcBef>
              <a:spcAft>
                <a:spcPts val="0"/>
              </a:spcAft>
              <a:buClr>
                <a:schemeClr val="dk1"/>
              </a:buClr>
              <a:buSzPts val="1800"/>
              <a:buFont typeface="Arial"/>
              <a:buNone/>
            </a:pPr>
            <a:r>
              <a:rPr b="0" i="0" lang="en-US" sz="1867" u="none" cap="none" strike="noStrike">
                <a:solidFill>
                  <a:schemeClr val="dk1"/>
                </a:solidFill>
                <a:latin typeface="Arial"/>
                <a:ea typeface="Arial"/>
                <a:cs typeface="Arial"/>
                <a:sym typeface="Arial"/>
              </a:rPr>
              <a:t>CICERO </a:t>
            </a:r>
            <a:r>
              <a:rPr b="1" i="0" lang="en-US" sz="1867" u="none" cap="none" strike="noStrike">
                <a:solidFill>
                  <a:schemeClr val="dk1"/>
                </a:solidFill>
                <a:latin typeface="Arial"/>
                <a:ea typeface="Arial"/>
                <a:cs typeface="Arial"/>
                <a:sym typeface="Arial"/>
              </a:rPr>
              <a:t>was not detected as an AI agent </a:t>
            </a:r>
            <a:r>
              <a:rPr b="0" i="0" lang="en-US" sz="1867" u="none" cap="none" strike="noStrike">
                <a:solidFill>
                  <a:schemeClr val="dk1"/>
                </a:solidFill>
                <a:latin typeface="Arial"/>
                <a:ea typeface="Arial"/>
                <a:cs typeface="Arial"/>
                <a:sym typeface="Arial"/>
              </a:rPr>
              <a:t>after</a:t>
            </a:r>
            <a:endParaRPr/>
          </a:p>
          <a:p>
            <a:pPr indent="0" lvl="0" marL="76204" marR="0" rtl="0" algn="l">
              <a:lnSpc>
                <a:spcPct val="125000"/>
              </a:lnSpc>
              <a:spcBef>
                <a:spcPts val="0"/>
              </a:spcBef>
              <a:spcAft>
                <a:spcPts val="0"/>
              </a:spcAft>
              <a:buClr>
                <a:schemeClr val="dk1"/>
              </a:buClr>
              <a:buSzPts val="1800"/>
              <a:buFont typeface="Arial"/>
              <a:buNone/>
            </a:pPr>
            <a:r>
              <a:rPr b="1" i="0" lang="en-US" sz="1867" u="none" cap="none" strike="noStrike">
                <a:solidFill>
                  <a:schemeClr val="dk1"/>
                </a:solidFill>
                <a:latin typeface="Arial"/>
                <a:ea typeface="Arial"/>
                <a:cs typeface="Arial"/>
                <a:sym typeface="Arial"/>
              </a:rPr>
              <a:t>40 games </a:t>
            </a:r>
            <a:r>
              <a:rPr b="0" i="0" lang="en-US" sz="1867" u="none" cap="none" strike="noStrike">
                <a:solidFill>
                  <a:schemeClr val="dk1"/>
                </a:solidFill>
                <a:latin typeface="Arial"/>
                <a:ea typeface="Arial"/>
                <a:cs typeface="Arial"/>
                <a:sym typeface="Arial"/>
              </a:rPr>
              <a:t>with 82 unique players *, sending and receiving an average of </a:t>
            </a:r>
            <a:r>
              <a:rPr b="1" i="0" lang="en-US" sz="1867" u="none" cap="none" strike="noStrike">
                <a:solidFill>
                  <a:schemeClr val="dk1"/>
                </a:solidFill>
                <a:latin typeface="Arial"/>
                <a:ea typeface="Arial"/>
                <a:cs typeface="Arial"/>
                <a:sym typeface="Arial"/>
              </a:rPr>
              <a:t>292 messages per game</a:t>
            </a:r>
            <a:r>
              <a:rPr b="0" i="0" lang="en-US" sz="1867" u="none" cap="none" strike="noStrike">
                <a:solidFill>
                  <a:schemeClr val="dk1"/>
                </a:solidFill>
                <a:latin typeface="Arial"/>
                <a:ea typeface="Arial"/>
                <a:cs typeface="Arial"/>
                <a:sym typeface="Arial"/>
              </a:rPr>
              <a:t>.</a:t>
            </a:r>
            <a:endParaRPr/>
          </a:p>
          <a:p>
            <a:pPr indent="0" lvl="0" marL="76204" marR="0" rtl="0" algn="l">
              <a:lnSpc>
                <a:spcPct val="125000"/>
              </a:lnSpc>
              <a:spcBef>
                <a:spcPts val="0"/>
              </a:spcBef>
              <a:spcAft>
                <a:spcPts val="0"/>
              </a:spcAft>
              <a:buClr>
                <a:schemeClr val="dk1"/>
              </a:buClr>
              <a:buSzPts val="1800"/>
              <a:buFont typeface="Arial"/>
              <a:buNone/>
            </a:pPr>
            <a:r>
              <a:t/>
            </a:r>
            <a:endParaRPr b="0" i="0" sz="1867" u="none" cap="none" strike="noStrike">
              <a:solidFill>
                <a:schemeClr val="dk1"/>
              </a:solidFill>
              <a:latin typeface="Arial"/>
              <a:ea typeface="Arial"/>
              <a:cs typeface="Arial"/>
              <a:sym typeface="Arial"/>
            </a:endParaRPr>
          </a:p>
        </p:txBody>
      </p:sp>
      <p:sp>
        <p:nvSpPr>
          <p:cNvPr id="320" name="Google Shape;320;p20"/>
          <p:cNvSpPr txBox="1"/>
          <p:nvPr/>
        </p:nvSpPr>
        <p:spPr>
          <a:xfrm>
            <a:off x="144381" y="4204580"/>
            <a:ext cx="5773761" cy="4749694"/>
          </a:xfrm>
          <a:prstGeom prst="rect">
            <a:avLst/>
          </a:prstGeom>
          <a:blipFill rotWithShape="1">
            <a:blip r:embed="rId4">
              <a:alphaModFix/>
            </a:blip>
            <a:stretch>
              <a:fillRect b="0" l="-1095" r="0" t="-53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321" name="Google Shape;321;p20"/>
          <p:cNvPicPr preferRelativeResize="0"/>
          <p:nvPr/>
        </p:nvPicPr>
        <p:blipFill rotWithShape="1">
          <a:blip r:embed="rId5">
            <a:alphaModFix/>
          </a:blip>
          <a:srcRect b="0" l="0" r="0" t="0"/>
          <a:stretch/>
        </p:blipFill>
        <p:spPr>
          <a:xfrm>
            <a:off x="484944" y="3941822"/>
            <a:ext cx="4774250" cy="22678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2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p:nvPr/>
        </p:nvSpPr>
        <p:spPr>
          <a:xfrm>
            <a:off x="0" y="0"/>
            <a:ext cx="12353027" cy="6981645"/>
          </a:xfrm>
          <a:prstGeom prst="rect">
            <a:avLst/>
          </a:prstGeom>
          <a:solidFill>
            <a:srgbClr val="D6DDE3"/>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pic>
        <p:nvPicPr>
          <p:cNvPr id="327" name="Google Shape;327;p21"/>
          <p:cNvPicPr preferRelativeResize="0"/>
          <p:nvPr/>
        </p:nvPicPr>
        <p:blipFill rotWithShape="1">
          <a:blip r:embed="rId3">
            <a:alphaModFix/>
          </a:blip>
          <a:srcRect b="7436" l="7737" r="7142" t="300"/>
          <a:stretch/>
        </p:blipFill>
        <p:spPr>
          <a:xfrm>
            <a:off x="391920" y="555421"/>
            <a:ext cx="1210734" cy="1148301"/>
          </a:xfrm>
          <a:prstGeom prst="rect">
            <a:avLst/>
          </a:prstGeom>
          <a:noFill/>
          <a:ln>
            <a:noFill/>
          </a:ln>
        </p:spPr>
      </p:pic>
      <p:pic>
        <p:nvPicPr>
          <p:cNvPr id="328" name="Google Shape;328;p21"/>
          <p:cNvPicPr preferRelativeResize="0"/>
          <p:nvPr/>
        </p:nvPicPr>
        <p:blipFill rotWithShape="1">
          <a:blip r:embed="rId4">
            <a:alphaModFix/>
          </a:blip>
          <a:srcRect b="7871" l="9236" r="7198" t="3279"/>
          <a:stretch/>
        </p:blipFill>
        <p:spPr>
          <a:xfrm>
            <a:off x="7239193" y="610547"/>
            <a:ext cx="1202779" cy="1083262"/>
          </a:xfrm>
          <a:prstGeom prst="rect">
            <a:avLst/>
          </a:prstGeom>
          <a:noFill/>
          <a:ln>
            <a:noFill/>
          </a:ln>
        </p:spPr>
      </p:pic>
      <p:pic>
        <p:nvPicPr>
          <p:cNvPr id="329" name="Google Shape;329;p21"/>
          <p:cNvPicPr preferRelativeResize="0"/>
          <p:nvPr/>
        </p:nvPicPr>
        <p:blipFill rotWithShape="1">
          <a:blip r:embed="rId5">
            <a:alphaModFix/>
          </a:blip>
          <a:srcRect b="8168" l="12117" r="7266" t="2738"/>
          <a:stretch/>
        </p:blipFill>
        <p:spPr>
          <a:xfrm>
            <a:off x="443948" y="2105628"/>
            <a:ext cx="1078438" cy="1101295"/>
          </a:xfrm>
          <a:prstGeom prst="rect">
            <a:avLst/>
          </a:prstGeom>
          <a:noFill/>
          <a:ln>
            <a:noFill/>
          </a:ln>
        </p:spPr>
      </p:pic>
      <p:pic>
        <p:nvPicPr>
          <p:cNvPr id="330" name="Google Shape;330;p21"/>
          <p:cNvPicPr preferRelativeResize="0"/>
          <p:nvPr/>
        </p:nvPicPr>
        <p:blipFill rotWithShape="1">
          <a:blip r:embed="rId6">
            <a:alphaModFix/>
          </a:blip>
          <a:srcRect b="2653" l="5232" r="4533" t="4633"/>
          <a:stretch/>
        </p:blipFill>
        <p:spPr>
          <a:xfrm>
            <a:off x="3837843" y="611994"/>
            <a:ext cx="1092495" cy="1083262"/>
          </a:xfrm>
          <a:prstGeom prst="rect">
            <a:avLst/>
          </a:prstGeom>
          <a:noFill/>
          <a:ln>
            <a:noFill/>
          </a:ln>
        </p:spPr>
      </p:pic>
      <p:pic>
        <p:nvPicPr>
          <p:cNvPr id="331" name="Google Shape;331;p21"/>
          <p:cNvPicPr preferRelativeResize="0"/>
          <p:nvPr/>
        </p:nvPicPr>
        <p:blipFill rotWithShape="1">
          <a:blip r:embed="rId7">
            <a:alphaModFix/>
          </a:blip>
          <a:srcRect b="6989" l="1926" r="0" t="1408"/>
          <a:stretch/>
        </p:blipFill>
        <p:spPr>
          <a:xfrm>
            <a:off x="2087217" y="2105628"/>
            <a:ext cx="1170812" cy="1101295"/>
          </a:xfrm>
          <a:prstGeom prst="rect">
            <a:avLst/>
          </a:prstGeom>
          <a:noFill/>
          <a:ln>
            <a:noFill/>
          </a:ln>
        </p:spPr>
      </p:pic>
      <p:pic>
        <p:nvPicPr>
          <p:cNvPr id="332" name="Google Shape;332;p21"/>
          <p:cNvPicPr preferRelativeResize="0"/>
          <p:nvPr/>
        </p:nvPicPr>
        <p:blipFill rotWithShape="1">
          <a:blip r:embed="rId8">
            <a:alphaModFix/>
          </a:blip>
          <a:srcRect b="4016" l="8333" r="4796" t="5243"/>
          <a:stretch/>
        </p:blipFill>
        <p:spPr>
          <a:xfrm>
            <a:off x="2189036" y="620461"/>
            <a:ext cx="1147377" cy="1083261"/>
          </a:xfrm>
          <a:prstGeom prst="rect">
            <a:avLst/>
          </a:prstGeom>
          <a:noFill/>
          <a:ln>
            <a:noFill/>
          </a:ln>
        </p:spPr>
      </p:pic>
      <p:pic>
        <p:nvPicPr>
          <p:cNvPr id="333" name="Google Shape;333;p21"/>
          <p:cNvPicPr preferRelativeResize="0"/>
          <p:nvPr/>
        </p:nvPicPr>
        <p:blipFill rotWithShape="1">
          <a:blip r:embed="rId9">
            <a:alphaModFix/>
          </a:blip>
          <a:srcRect b="5595" l="11110" r="4211" t="3016"/>
          <a:stretch/>
        </p:blipFill>
        <p:spPr>
          <a:xfrm>
            <a:off x="5512327" y="585147"/>
            <a:ext cx="1161439" cy="1083262"/>
          </a:xfrm>
          <a:prstGeom prst="rect">
            <a:avLst/>
          </a:prstGeom>
          <a:solidFill>
            <a:srgbClr val="D6DDE3"/>
          </a:solidFill>
          <a:ln>
            <a:noFill/>
          </a:ln>
        </p:spPr>
      </p:pic>
      <p:sp>
        <p:nvSpPr>
          <p:cNvPr id="334" name="Google Shape;334;p21"/>
          <p:cNvSpPr txBox="1"/>
          <p:nvPr/>
        </p:nvSpPr>
        <p:spPr>
          <a:xfrm>
            <a:off x="188722" y="1706383"/>
            <a:ext cx="11896655" cy="379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67">
                <a:solidFill>
                  <a:schemeClr val="dk1"/>
                </a:solidFill>
                <a:latin typeface="Calibri"/>
                <a:ea typeface="Calibri"/>
                <a:cs typeface="Calibri"/>
                <a:sym typeface="Calibri"/>
              </a:rPr>
              <a:t>Anton Bakhtin         Noam Brown        Emily Dinan        Colin Flaherty        Jonathan Gray      Hengyuan Hu    Athul Paul Jacob </a:t>
            </a:r>
            <a:endParaRPr/>
          </a:p>
        </p:txBody>
      </p:sp>
      <p:pic>
        <p:nvPicPr>
          <p:cNvPr id="335" name="Google Shape;335;p21"/>
          <p:cNvPicPr preferRelativeResize="0"/>
          <p:nvPr/>
        </p:nvPicPr>
        <p:blipFill rotWithShape="1">
          <a:blip r:embed="rId10">
            <a:alphaModFix/>
          </a:blip>
          <a:srcRect b="0" l="4378" r="0" t="0"/>
          <a:stretch/>
        </p:blipFill>
        <p:spPr>
          <a:xfrm>
            <a:off x="9007399" y="620461"/>
            <a:ext cx="1025151" cy="1043623"/>
          </a:xfrm>
          <a:prstGeom prst="rect">
            <a:avLst/>
          </a:prstGeom>
          <a:noFill/>
          <a:ln>
            <a:noFill/>
          </a:ln>
        </p:spPr>
      </p:pic>
      <p:pic>
        <p:nvPicPr>
          <p:cNvPr id="336" name="Google Shape;336;p21"/>
          <p:cNvPicPr preferRelativeResize="0"/>
          <p:nvPr/>
        </p:nvPicPr>
        <p:blipFill rotWithShape="1">
          <a:blip r:embed="rId11">
            <a:alphaModFix/>
          </a:blip>
          <a:srcRect b="0" l="0" r="7318" t="52"/>
          <a:stretch/>
        </p:blipFill>
        <p:spPr>
          <a:xfrm>
            <a:off x="10603736" y="620461"/>
            <a:ext cx="913987" cy="1043623"/>
          </a:xfrm>
          <a:prstGeom prst="rect">
            <a:avLst/>
          </a:prstGeom>
          <a:noFill/>
          <a:ln>
            <a:noFill/>
          </a:ln>
        </p:spPr>
      </p:pic>
      <p:pic>
        <p:nvPicPr>
          <p:cNvPr id="337" name="Google Shape;337;p21"/>
          <p:cNvPicPr preferRelativeResize="0"/>
          <p:nvPr/>
        </p:nvPicPr>
        <p:blipFill rotWithShape="1">
          <a:blip r:embed="rId12">
            <a:alphaModFix/>
          </a:blip>
          <a:srcRect b="5647" l="4631" r="4900" t="5765"/>
          <a:stretch/>
        </p:blipFill>
        <p:spPr>
          <a:xfrm>
            <a:off x="3675547" y="2093170"/>
            <a:ext cx="1281921" cy="1246607"/>
          </a:xfrm>
          <a:prstGeom prst="rect">
            <a:avLst/>
          </a:prstGeom>
          <a:noFill/>
          <a:ln>
            <a:noFill/>
          </a:ln>
        </p:spPr>
      </p:pic>
      <p:pic>
        <p:nvPicPr>
          <p:cNvPr id="338" name="Google Shape;338;p21"/>
          <p:cNvPicPr preferRelativeResize="0"/>
          <p:nvPr/>
        </p:nvPicPr>
        <p:blipFill rotWithShape="1">
          <a:blip r:embed="rId13">
            <a:alphaModFix/>
          </a:blip>
          <a:srcRect b="9595" l="6183" r="7190" t="6069"/>
          <a:stretch/>
        </p:blipFill>
        <p:spPr>
          <a:xfrm>
            <a:off x="8797648" y="2150520"/>
            <a:ext cx="1092821" cy="1035346"/>
          </a:xfrm>
          <a:prstGeom prst="rect">
            <a:avLst/>
          </a:prstGeom>
          <a:noFill/>
          <a:ln>
            <a:noFill/>
          </a:ln>
        </p:spPr>
      </p:pic>
      <p:pic>
        <p:nvPicPr>
          <p:cNvPr id="339" name="Google Shape;339;p21"/>
          <p:cNvPicPr preferRelativeResize="0"/>
          <p:nvPr/>
        </p:nvPicPr>
        <p:blipFill rotWithShape="1">
          <a:blip r:embed="rId14">
            <a:alphaModFix/>
          </a:blip>
          <a:srcRect b="4914" l="3325" r="7659" t="6070"/>
          <a:stretch/>
        </p:blipFill>
        <p:spPr>
          <a:xfrm>
            <a:off x="10466649" y="2150520"/>
            <a:ext cx="1092821" cy="1092821"/>
          </a:xfrm>
          <a:prstGeom prst="rect">
            <a:avLst/>
          </a:prstGeom>
          <a:noFill/>
          <a:ln>
            <a:noFill/>
          </a:ln>
        </p:spPr>
      </p:pic>
      <p:pic>
        <p:nvPicPr>
          <p:cNvPr id="340" name="Google Shape;340;p21"/>
          <p:cNvPicPr preferRelativeResize="0"/>
          <p:nvPr/>
        </p:nvPicPr>
        <p:blipFill rotWithShape="1">
          <a:blip r:embed="rId15">
            <a:alphaModFix/>
          </a:blip>
          <a:srcRect b="0" l="0" r="0" t="0"/>
          <a:stretch/>
        </p:blipFill>
        <p:spPr>
          <a:xfrm>
            <a:off x="7097023" y="2223458"/>
            <a:ext cx="1036933" cy="1036933"/>
          </a:xfrm>
          <a:prstGeom prst="rect">
            <a:avLst/>
          </a:prstGeom>
          <a:noFill/>
          <a:ln>
            <a:noFill/>
          </a:ln>
        </p:spPr>
      </p:pic>
      <p:pic>
        <p:nvPicPr>
          <p:cNvPr id="341" name="Google Shape;341;p21"/>
          <p:cNvPicPr preferRelativeResize="0"/>
          <p:nvPr/>
        </p:nvPicPr>
        <p:blipFill rotWithShape="1">
          <a:blip r:embed="rId16">
            <a:alphaModFix/>
          </a:blip>
          <a:srcRect b="0" l="0" r="0" t="0"/>
          <a:stretch/>
        </p:blipFill>
        <p:spPr>
          <a:xfrm>
            <a:off x="5508201" y="2253555"/>
            <a:ext cx="981237" cy="1006835"/>
          </a:xfrm>
          <a:prstGeom prst="rect">
            <a:avLst/>
          </a:prstGeom>
          <a:noFill/>
          <a:ln>
            <a:noFill/>
          </a:ln>
        </p:spPr>
      </p:pic>
      <p:sp>
        <p:nvSpPr>
          <p:cNvPr id="342" name="Google Shape;342;p21"/>
          <p:cNvSpPr txBox="1"/>
          <p:nvPr/>
        </p:nvSpPr>
        <p:spPr>
          <a:xfrm>
            <a:off x="281855" y="3313858"/>
            <a:ext cx="11910145" cy="379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67">
                <a:solidFill>
                  <a:schemeClr val="dk1"/>
                </a:solidFill>
                <a:latin typeface="Calibri"/>
                <a:ea typeface="Calibri"/>
                <a:cs typeface="Calibri"/>
                <a:sym typeface="Calibri"/>
              </a:rPr>
              <a:t> Adam Lerer          Mike Lewis      Alexander Miller                                      Weiyan Shi             David Wu            Hugh Zhang</a:t>
            </a:r>
            <a:endParaRPr/>
          </a:p>
        </p:txBody>
      </p:sp>
      <p:sp>
        <p:nvSpPr>
          <p:cNvPr id="343" name="Google Shape;343;p21"/>
          <p:cNvSpPr txBox="1"/>
          <p:nvPr/>
        </p:nvSpPr>
        <p:spPr>
          <a:xfrm>
            <a:off x="5135633" y="2976398"/>
            <a:ext cx="180361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Adithya</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Renduchintala</a:t>
            </a:r>
            <a:endParaRPr sz="1867">
              <a:solidFill>
                <a:schemeClr val="dk1"/>
              </a:solidFill>
              <a:latin typeface="Calibri"/>
              <a:ea typeface="Calibri"/>
              <a:cs typeface="Calibri"/>
              <a:sym typeface="Calibri"/>
            </a:endParaRPr>
          </a:p>
        </p:txBody>
      </p:sp>
      <p:sp>
        <p:nvSpPr>
          <p:cNvPr id="344" name="Google Shape;344;p21"/>
          <p:cNvSpPr txBox="1"/>
          <p:nvPr/>
        </p:nvSpPr>
        <p:spPr>
          <a:xfrm>
            <a:off x="98396" y="55492"/>
            <a:ext cx="2620526" cy="4205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33">
                <a:solidFill>
                  <a:schemeClr val="dk1"/>
                </a:solidFill>
                <a:latin typeface="Calibri"/>
                <a:ea typeface="Calibri"/>
                <a:cs typeface="Calibri"/>
                <a:sym typeface="Calibri"/>
              </a:rPr>
              <a:t>FAIR Diplomacy Team</a:t>
            </a:r>
            <a:endParaRPr/>
          </a:p>
        </p:txBody>
      </p:sp>
      <p:pic>
        <p:nvPicPr>
          <p:cNvPr id="345" name="Google Shape;345;p21"/>
          <p:cNvPicPr preferRelativeResize="0"/>
          <p:nvPr/>
        </p:nvPicPr>
        <p:blipFill rotWithShape="1">
          <a:blip r:embed="rId17">
            <a:alphaModFix/>
          </a:blip>
          <a:srcRect b="6921" l="6678" r="6579" t="3497"/>
          <a:stretch/>
        </p:blipFill>
        <p:spPr>
          <a:xfrm>
            <a:off x="5372509" y="3809499"/>
            <a:ext cx="1277649" cy="1241355"/>
          </a:xfrm>
          <a:prstGeom prst="rect">
            <a:avLst/>
          </a:prstGeom>
          <a:noFill/>
          <a:ln>
            <a:noFill/>
          </a:ln>
        </p:spPr>
      </p:pic>
      <p:pic>
        <p:nvPicPr>
          <p:cNvPr id="346" name="Google Shape;346;p21"/>
          <p:cNvPicPr preferRelativeResize="0"/>
          <p:nvPr/>
        </p:nvPicPr>
        <p:blipFill rotWithShape="1">
          <a:blip r:embed="rId18">
            <a:alphaModFix/>
          </a:blip>
          <a:srcRect b="5109" l="7241" r="4195" t="0"/>
          <a:stretch/>
        </p:blipFill>
        <p:spPr>
          <a:xfrm>
            <a:off x="391921" y="3827220"/>
            <a:ext cx="1072259" cy="1084612"/>
          </a:xfrm>
          <a:prstGeom prst="rect">
            <a:avLst/>
          </a:prstGeom>
          <a:noFill/>
          <a:ln>
            <a:noFill/>
          </a:ln>
        </p:spPr>
      </p:pic>
      <p:pic>
        <p:nvPicPr>
          <p:cNvPr id="347" name="Google Shape;347;p21"/>
          <p:cNvPicPr preferRelativeResize="0"/>
          <p:nvPr/>
        </p:nvPicPr>
        <p:blipFill rotWithShape="1">
          <a:blip r:embed="rId19">
            <a:alphaModFix/>
          </a:blip>
          <a:srcRect b="6084" l="6081" r="4832" t="2173"/>
          <a:stretch/>
        </p:blipFill>
        <p:spPr>
          <a:xfrm>
            <a:off x="2112647" y="3828365"/>
            <a:ext cx="1116323" cy="1071912"/>
          </a:xfrm>
          <a:prstGeom prst="rect">
            <a:avLst/>
          </a:prstGeom>
          <a:noFill/>
          <a:ln>
            <a:noFill/>
          </a:ln>
        </p:spPr>
      </p:pic>
      <p:pic>
        <p:nvPicPr>
          <p:cNvPr id="348" name="Google Shape;348;p21"/>
          <p:cNvPicPr preferRelativeResize="0"/>
          <p:nvPr/>
        </p:nvPicPr>
        <p:blipFill rotWithShape="1">
          <a:blip r:embed="rId20">
            <a:alphaModFix/>
          </a:blip>
          <a:srcRect b="5155" l="1428" r="3716" t="3991"/>
          <a:stretch/>
        </p:blipFill>
        <p:spPr>
          <a:xfrm>
            <a:off x="8797648" y="3849465"/>
            <a:ext cx="1116323" cy="1084612"/>
          </a:xfrm>
          <a:prstGeom prst="rect">
            <a:avLst/>
          </a:prstGeom>
          <a:noFill/>
          <a:ln>
            <a:noFill/>
          </a:ln>
        </p:spPr>
      </p:pic>
      <p:pic>
        <p:nvPicPr>
          <p:cNvPr id="349" name="Google Shape;349;p21"/>
          <p:cNvPicPr preferRelativeResize="0"/>
          <p:nvPr/>
        </p:nvPicPr>
        <p:blipFill rotWithShape="1">
          <a:blip r:embed="rId21">
            <a:alphaModFix/>
          </a:blip>
          <a:srcRect b="8490" l="7149" r="3890" t="5566"/>
          <a:stretch/>
        </p:blipFill>
        <p:spPr>
          <a:xfrm>
            <a:off x="7097023" y="5427382"/>
            <a:ext cx="1069544" cy="1062367"/>
          </a:xfrm>
          <a:prstGeom prst="rect">
            <a:avLst/>
          </a:prstGeom>
          <a:noFill/>
          <a:ln>
            <a:noFill/>
          </a:ln>
        </p:spPr>
      </p:pic>
      <p:pic>
        <p:nvPicPr>
          <p:cNvPr id="350" name="Google Shape;350;p21"/>
          <p:cNvPicPr preferRelativeResize="0"/>
          <p:nvPr/>
        </p:nvPicPr>
        <p:blipFill rotWithShape="1">
          <a:blip r:embed="rId22">
            <a:alphaModFix/>
          </a:blip>
          <a:srcRect b="5108" l="3760" r="4131" t="1946"/>
          <a:stretch/>
        </p:blipFill>
        <p:spPr>
          <a:xfrm>
            <a:off x="7064807" y="3887570"/>
            <a:ext cx="1068397" cy="1062367"/>
          </a:xfrm>
          <a:prstGeom prst="rect">
            <a:avLst/>
          </a:prstGeom>
          <a:noFill/>
          <a:ln>
            <a:noFill/>
          </a:ln>
        </p:spPr>
      </p:pic>
      <p:sp>
        <p:nvSpPr>
          <p:cNvPr id="351" name="Google Shape;351;p21"/>
          <p:cNvSpPr txBox="1"/>
          <p:nvPr/>
        </p:nvSpPr>
        <p:spPr>
          <a:xfrm>
            <a:off x="0" y="5014979"/>
            <a:ext cx="11910145" cy="379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67">
                <a:solidFill>
                  <a:schemeClr val="dk1"/>
                </a:solidFill>
                <a:latin typeface="Calibri"/>
                <a:ea typeface="Calibri"/>
                <a:cs typeface="Calibri"/>
                <a:sym typeface="Calibri"/>
              </a:rPr>
              <a:t>Gabriele Farina          Daniel Fried       Andrew Goff       Mojtaba Komeili     Minae Kwon        Karthik Konath      Sasha Mitts</a:t>
            </a:r>
            <a:endParaRPr/>
          </a:p>
        </p:txBody>
      </p:sp>
      <p:pic>
        <p:nvPicPr>
          <p:cNvPr id="352" name="Google Shape;352;p21"/>
          <p:cNvPicPr preferRelativeResize="0"/>
          <p:nvPr/>
        </p:nvPicPr>
        <p:blipFill rotWithShape="1">
          <a:blip r:embed="rId23">
            <a:alphaModFix/>
          </a:blip>
          <a:srcRect b="10916" l="8578" r="10341" t="0"/>
          <a:stretch/>
        </p:blipFill>
        <p:spPr>
          <a:xfrm>
            <a:off x="341547" y="5331050"/>
            <a:ext cx="1180839" cy="1158699"/>
          </a:xfrm>
          <a:prstGeom prst="rect">
            <a:avLst/>
          </a:prstGeom>
          <a:noFill/>
          <a:ln>
            <a:noFill/>
          </a:ln>
        </p:spPr>
      </p:pic>
      <p:pic>
        <p:nvPicPr>
          <p:cNvPr id="353" name="Google Shape;353;p21"/>
          <p:cNvPicPr preferRelativeResize="0"/>
          <p:nvPr/>
        </p:nvPicPr>
        <p:blipFill rotWithShape="1">
          <a:blip r:embed="rId24">
            <a:alphaModFix/>
          </a:blip>
          <a:srcRect b="5868" l="3186" r="6342" t="3395"/>
          <a:stretch/>
        </p:blipFill>
        <p:spPr>
          <a:xfrm>
            <a:off x="10368659" y="3851658"/>
            <a:ext cx="1080052" cy="1060174"/>
          </a:xfrm>
          <a:prstGeom prst="rect">
            <a:avLst/>
          </a:prstGeom>
          <a:noFill/>
          <a:ln>
            <a:noFill/>
          </a:ln>
        </p:spPr>
      </p:pic>
      <p:pic>
        <p:nvPicPr>
          <p:cNvPr id="354" name="Google Shape;354;p21"/>
          <p:cNvPicPr preferRelativeResize="0"/>
          <p:nvPr/>
        </p:nvPicPr>
        <p:blipFill rotWithShape="1">
          <a:blip r:embed="rId25">
            <a:alphaModFix/>
          </a:blip>
          <a:srcRect b="8303" l="6644" r="4549" t="7458"/>
          <a:stretch/>
        </p:blipFill>
        <p:spPr>
          <a:xfrm>
            <a:off x="1978545" y="5357925"/>
            <a:ext cx="1145383" cy="1123908"/>
          </a:xfrm>
          <a:prstGeom prst="rect">
            <a:avLst/>
          </a:prstGeom>
          <a:noFill/>
          <a:ln>
            <a:noFill/>
          </a:ln>
        </p:spPr>
      </p:pic>
      <p:pic>
        <p:nvPicPr>
          <p:cNvPr id="355" name="Google Shape;355;p21"/>
          <p:cNvPicPr preferRelativeResize="0"/>
          <p:nvPr/>
        </p:nvPicPr>
        <p:blipFill rotWithShape="1">
          <a:blip r:embed="rId26">
            <a:alphaModFix/>
          </a:blip>
          <a:srcRect b="5704" l="4927" r="7637" t="3824"/>
          <a:stretch/>
        </p:blipFill>
        <p:spPr>
          <a:xfrm>
            <a:off x="5435486" y="5427382"/>
            <a:ext cx="1073426" cy="1080053"/>
          </a:xfrm>
          <a:prstGeom prst="rect">
            <a:avLst/>
          </a:prstGeom>
          <a:noFill/>
          <a:ln>
            <a:noFill/>
          </a:ln>
        </p:spPr>
      </p:pic>
      <p:sp>
        <p:nvSpPr>
          <p:cNvPr id="356" name="Google Shape;356;p21"/>
          <p:cNvSpPr txBox="1"/>
          <p:nvPr/>
        </p:nvSpPr>
        <p:spPr>
          <a:xfrm>
            <a:off x="175403" y="6454193"/>
            <a:ext cx="10969335" cy="379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67">
                <a:solidFill>
                  <a:schemeClr val="dk1"/>
                </a:solidFill>
                <a:latin typeface="Calibri"/>
                <a:ea typeface="Calibri"/>
                <a:cs typeface="Calibri"/>
                <a:sym typeface="Calibri"/>
              </a:rPr>
              <a:t>Stephen Roller      Dirk Rowe              Joe Spisak               Alex Wei            Markus Zijlstra</a:t>
            </a:r>
            <a:endParaRPr sz="1867">
              <a:solidFill>
                <a:schemeClr val="dk1"/>
              </a:solidFill>
              <a:latin typeface="Calibri"/>
              <a:ea typeface="Calibri"/>
              <a:cs typeface="Calibri"/>
              <a:sym typeface="Calibri"/>
            </a:endParaRPr>
          </a:p>
        </p:txBody>
      </p:sp>
      <p:pic>
        <p:nvPicPr>
          <p:cNvPr id="357" name="Google Shape;357;p21"/>
          <p:cNvPicPr preferRelativeResize="0"/>
          <p:nvPr/>
        </p:nvPicPr>
        <p:blipFill rotWithShape="1">
          <a:blip r:embed="rId27">
            <a:alphaModFix/>
          </a:blip>
          <a:srcRect b="0" l="0" r="4913" t="0"/>
          <a:stretch/>
        </p:blipFill>
        <p:spPr>
          <a:xfrm>
            <a:off x="3743205" y="3887570"/>
            <a:ext cx="906483" cy="1057211"/>
          </a:xfrm>
          <a:prstGeom prst="rect">
            <a:avLst/>
          </a:prstGeom>
          <a:noFill/>
          <a:ln>
            <a:noFill/>
          </a:ln>
        </p:spPr>
      </p:pic>
      <p:pic>
        <p:nvPicPr>
          <p:cNvPr id="358" name="Google Shape;358;p21"/>
          <p:cNvPicPr preferRelativeResize="0"/>
          <p:nvPr/>
        </p:nvPicPr>
        <p:blipFill rotWithShape="1">
          <a:blip r:embed="rId28">
            <a:alphaModFix/>
          </a:blip>
          <a:srcRect b="0" l="0" r="0" t="0"/>
          <a:stretch/>
        </p:blipFill>
        <p:spPr>
          <a:xfrm>
            <a:off x="3759526" y="5432644"/>
            <a:ext cx="968417" cy="10611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2"/>
          <p:cNvSpPr txBox="1"/>
          <p:nvPr>
            <p:ph type="title"/>
          </p:nvPr>
        </p:nvSpPr>
        <p:spPr>
          <a:xfrm>
            <a:off x="466733" y="-306969"/>
            <a:ext cx="7040800" cy="1140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5600"/>
              <a:buFont typeface="Calibri"/>
              <a:buNone/>
            </a:pPr>
            <a:r>
              <a:rPr lang="en-US"/>
              <a:t>Recap</a:t>
            </a:r>
            <a:endParaRPr/>
          </a:p>
        </p:txBody>
      </p:sp>
      <p:sp>
        <p:nvSpPr>
          <p:cNvPr id="364" name="Google Shape;364;p22"/>
          <p:cNvSpPr txBox="1"/>
          <p:nvPr>
            <p:ph idx="2" type="body"/>
          </p:nvPr>
        </p:nvSpPr>
        <p:spPr>
          <a:xfrm>
            <a:off x="322216" y="950284"/>
            <a:ext cx="9072637" cy="3326200"/>
          </a:xfrm>
          <a:prstGeom prst="rect">
            <a:avLst/>
          </a:prstGeom>
          <a:noFill/>
          <a:ln>
            <a:noFill/>
          </a:ln>
        </p:spPr>
        <p:txBody>
          <a:bodyPr anchorCtr="0" anchor="t" bIns="0" lIns="0" spcFirstLastPara="1" rIns="0" wrap="square" tIns="0">
            <a:noAutofit/>
          </a:bodyPr>
          <a:lstStyle/>
          <a:p>
            <a:pPr indent="-228611" lvl="0" marL="304815" rtl="0" algn="l">
              <a:lnSpc>
                <a:spcPct val="125000"/>
              </a:lnSpc>
              <a:spcBef>
                <a:spcPts val="0"/>
              </a:spcBef>
              <a:spcAft>
                <a:spcPts val="0"/>
              </a:spcAft>
              <a:buClr>
                <a:schemeClr val="dk1"/>
              </a:buClr>
              <a:buSzPts val="1800"/>
              <a:buChar char="●"/>
            </a:pPr>
            <a:r>
              <a:rPr lang="en-US" sz="2000"/>
              <a:t>Sound self play will compute a minimax equilibrium in any</a:t>
            </a:r>
            <a:br>
              <a:rPr lang="en-US" sz="2000"/>
            </a:br>
            <a:r>
              <a:rPr lang="en-US" sz="2000"/>
              <a:t>two-player zero-sum given sufficient memory and compute</a:t>
            </a:r>
            <a:endParaRPr/>
          </a:p>
          <a:p>
            <a:pPr indent="-114311" lvl="0" marL="304815" rtl="0" algn="l">
              <a:lnSpc>
                <a:spcPct val="125000"/>
              </a:lnSpc>
              <a:spcBef>
                <a:spcPts val="0"/>
              </a:spcBef>
              <a:spcAft>
                <a:spcPts val="0"/>
              </a:spcAft>
              <a:buClr>
                <a:schemeClr val="dk1"/>
              </a:buClr>
              <a:buSzPts val="1800"/>
              <a:buNone/>
            </a:pPr>
            <a:r>
              <a:t/>
            </a:r>
            <a:endParaRPr sz="1600"/>
          </a:p>
          <a:p>
            <a:pPr indent="-228611" lvl="0" marL="304815" rtl="0" algn="l">
              <a:lnSpc>
                <a:spcPct val="125000"/>
              </a:lnSpc>
              <a:spcBef>
                <a:spcPts val="0"/>
              </a:spcBef>
              <a:spcAft>
                <a:spcPts val="0"/>
              </a:spcAft>
              <a:buClr>
                <a:schemeClr val="dk1"/>
              </a:buClr>
              <a:buSzPts val="1800"/>
              <a:buChar char="●"/>
            </a:pPr>
            <a:r>
              <a:rPr lang="en-US" sz="2000"/>
              <a:t>Outside two-player zero-sum games, self play isn’t enough</a:t>
            </a:r>
            <a:endParaRPr/>
          </a:p>
          <a:p>
            <a:pPr indent="-114311" lvl="0" marL="304815" rtl="0" algn="l">
              <a:lnSpc>
                <a:spcPct val="125000"/>
              </a:lnSpc>
              <a:spcBef>
                <a:spcPts val="0"/>
              </a:spcBef>
              <a:spcAft>
                <a:spcPts val="0"/>
              </a:spcAft>
              <a:buClr>
                <a:schemeClr val="dk1"/>
              </a:buClr>
              <a:buSzPts val="1800"/>
              <a:buNone/>
            </a:pPr>
            <a:r>
              <a:t/>
            </a:r>
            <a:endParaRPr sz="1600"/>
          </a:p>
          <a:p>
            <a:pPr indent="-228611" lvl="0" marL="304815" rtl="0" algn="l">
              <a:lnSpc>
                <a:spcPct val="125000"/>
              </a:lnSpc>
              <a:spcBef>
                <a:spcPts val="0"/>
              </a:spcBef>
              <a:spcAft>
                <a:spcPts val="0"/>
              </a:spcAft>
              <a:buClr>
                <a:schemeClr val="dk1"/>
              </a:buClr>
              <a:buSzPts val="1800"/>
              <a:buChar char="●"/>
            </a:pPr>
            <a:r>
              <a:rPr lang="en-US" sz="2000"/>
              <a:t>Self-play with KL regularization toward a human imitation</a:t>
            </a:r>
            <a:br>
              <a:rPr lang="en-US" sz="2000"/>
            </a:br>
            <a:r>
              <a:rPr lang="en-US" sz="2000"/>
              <a:t>policy (i.e., piKL) works well in general-sum games!</a:t>
            </a:r>
            <a:endParaRPr sz="2000"/>
          </a:p>
          <a:p>
            <a:pPr indent="-114311" lvl="0" marL="304815" rtl="0" algn="l">
              <a:lnSpc>
                <a:spcPct val="125000"/>
              </a:lnSpc>
              <a:spcBef>
                <a:spcPts val="0"/>
              </a:spcBef>
              <a:spcAft>
                <a:spcPts val="0"/>
              </a:spcAft>
              <a:buClr>
                <a:schemeClr val="dk1"/>
              </a:buClr>
              <a:buSzPts val="1800"/>
              <a:buNone/>
            </a:pPr>
            <a:r>
              <a:t/>
            </a:r>
            <a:endParaRPr sz="1600"/>
          </a:p>
          <a:p>
            <a:pPr indent="-228611" lvl="0" marL="304815" rtl="0" algn="l">
              <a:lnSpc>
                <a:spcPct val="125000"/>
              </a:lnSpc>
              <a:spcBef>
                <a:spcPts val="0"/>
              </a:spcBef>
              <a:spcAft>
                <a:spcPts val="0"/>
              </a:spcAft>
              <a:buClr>
                <a:schemeClr val="dk1"/>
              </a:buClr>
              <a:buSzPts val="1800"/>
              <a:buChar char="●"/>
            </a:pPr>
            <a:r>
              <a:rPr lang="en-US" sz="2000"/>
              <a:t>See our papers for details:</a:t>
            </a:r>
            <a:endParaRPr/>
          </a:p>
          <a:p>
            <a:pPr indent="-228611" lvl="1" marL="609630" rtl="0" algn="l">
              <a:lnSpc>
                <a:spcPct val="125000"/>
              </a:lnSpc>
              <a:spcBef>
                <a:spcPts val="667"/>
              </a:spcBef>
              <a:spcAft>
                <a:spcPts val="0"/>
              </a:spcAft>
              <a:buClr>
                <a:schemeClr val="dk1"/>
              </a:buClr>
              <a:buSzPts val="1800"/>
              <a:buChar char="●"/>
            </a:pPr>
            <a:r>
              <a:rPr lang="en-US" sz="1200"/>
              <a:t>Mastering the Game of No-Press Diplomacy via Human-Regularized Reinforcement Learning and Planning. Bakhtin et al. ICLR 2023.</a:t>
            </a:r>
            <a:endParaRPr/>
          </a:p>
          <a:p>
            <a:pPr indent="-228611" lvl="1" marL="609630" rtl="0" algn="l">
              <a:lnSpc>
                <a:spcPct val="125000"/>
              </a:lnSpc>
              <a:spcBef>
                <a:spcPts val="667"/>
              </a:spcBef>
              <a:spcAft>
                <a:spcPts val="0"/>
              </a:spcAft>
              <a:buClr>
                <a:schemeClr val="dk1"/>
              </a:buClr>
              <a:buSzPts val="1800"/>
              <a:buChar char="●"/>
            </a:pPr>
            <a:r>
              <a:rPr lang="en-US" sz="1200"/>
              <a:t>Human-Level Performance in the Game of Diplomacy by Combining Language Models with Strategic Reasoning. FAIR et al. Science 2023.</a:t>
            </a:r>
            <a:endParaRPr/>
          </a:p>
          <a:p>
            <a:pPr indent="0" lvl="0" marL="304815" rtl="0" algn="l">
              <a:lnSpc>
                <a:spcPct val="125000"/>
              </a:lnSpc>
              <a:spcBef>
                <a:spcPts val="0"/>
              </a:spcBef>
              <a:spcAft>
                <a:spcPts val="0"/>
              </a:spcAft>
              <a:buClr>
                <a:schemeClr val="dk1"/>
              </a:buClr>
              <a:buSzPts val="1800"/>
              <a:buNone/>
            </a:pPr>
            <a:r>
              <a:t/>
            </a:r>
            <a:endParaRPr sz="1200"/>
          </a:p>
          <a:p>
            <a:pPr indent="-228611" lvl="0" marL="304815" rtl="0" algn="l">
              <a:lnSpc>
                <a:spcPct val="125000"/>
              </a:lnSpc>
              <a:spcBef>
                <a:spcPts val="0"/>
              </a:spcBef>
              <a:spcAft>
                <a:spcPts val="0"/>
              </a:spcAft>
              <a:buClr>
                <a:schemeClr val="dk1"/>
              </a:buClr>
              <a:buSzPts val="1800"/>
              <a:buChar char="●"/>
            </a:pPr>
            <a:r>
              <a:rPr lang="en-US" sz="2400"/>
              <a:t>Code and models (along with those of our work in full-press): Diplomacy with dialogue) available at:</a:t>
            </a:r>
            <a:endParaRPr/>
          </a:p>
        </p:txBody>
      </p:sp>
      <p:sp>
        <p:nvSpPr>
          <p:cNvPr id="365" name="Google Shape;365;p22"/>
          <p:cNvSpPr txBox="1"/>
          <p:nvPr/>
        </p:nvSpPr>
        <p:spPr>
          <a:xfrm>
            <a:off x="592851" y="5968531"/>
            <a:ext cx="8681000" cy="389760"/>
          </a:xfrm>
          <a:prstGeom prst="rect">
            <a:avLst/>
          </a:prstGeom>
          <a:solidFill>
            <a:srgbClr val="FFFFFF"/>
          </a:solidFill>
          <a:ln>
            <a:noFill/>
          </a:ln>
        </p:spPr>
        <p:txBody>
          <a:bodyPr anchorCtr="0" anchor="t" bIns="30450" lIns="60950" spcFirstLastPara="1" rIns="60950" wrap="square" tIns="30450">
            <a:spAutoFit/>
          </a:bodyPr>
          <a:lstStyle/>
          <a:p>
            <a:pPr indent="0" lvl="0" marL="0" marR="0" rtl="0" algn="l">
              <a:spcBef>
                <a:spcPts val="0"/>
              </a:spcBef>
              <a:spcAft>
                <a:spcPts val="0"/>
              </a:spcAft>
              <a:buNone/>
            </a:pPr>
            <a:r>
              <a:rPr lang="en-US" sz="2133">
                <a:solidFill>
                  <a:srgbClr val="000000"/>
                </a:solidFill>
                <a:latin typeface="Courier"/>
                <a:ea typeface="Courier"/>
                <a:cs typeface="Courier"/>
                <a:sym typeface="Courier"/>
              </a:rPr>
              <a:t>https://github.com/facebookresearch/diplomacy_cicero</a:t>
            </a:r>
            <a:endParaRPr sz="2133">
              <a:solidFill>
                <a:srgbClr val="000000"/>
              </a:solidFill>
              <a:latin typeface="Courier"/>
              <a:ea typeface="Courier"/>
              <a:cs typeface="Courier"/>
              <a:sym typeface="Courier"/>
            </a:endParaRPr>
          </a:p>
        </p:txBody>
      </p:sp>
      <p:pic>
        <p:nvPicPr>
          <p:cNvPr id="366" name="Google Shape;366;p22"/>
          <p:cNvPicPr preferRelativeResize="0"/>
          <p:nvPr/>
        </p:nvPicPr>
        <p:blipFill rotWithShape="1">
          <a:blip r:embed="rId3">
            <a:alphaModFix/>
          </a:blip>
          <a:srcRect b="0" l="0" r="0" t="0"/>
          <a:stretch/>
        </p:blipFill>
        <p:spPr>
          <a:xfrm>
            <a:off x="7368033" y="431782"/>
            <a:ext cx="4128459" cy="3612402"/>
          </a:xfrm>
          <a:prstGeom prst="rect">
            <a:avLst/>
          </a:prstGeom>
          <a:noFill/>
          <a:ln>
            <a:noFill/>
          </a:ln>
        </p:spPr>
      </p:pic>
      <p:pic>
        <p:nvPicPr>
          <p:cNvPr id="367" name="Google Shape;367;p22"/>
          <p:cNvPicPr preferRelativeResize="0"/>
          <p:nvPr/>
        </p:nvPicPr>
        <p:blipFill rotWithShape="1">
          <a:blip r:embed="rId4">
            <a:alphaModFix/>
          </a:blip>
          <a:srcRect b="0" l="0" r="0" t="0"/>
          <a:stretch/>
        </p:blipFill>
        <p:spPr>
          <a:xfrm>
            <a:off x="9921129" y="4533845"/>
            <a:ext cx="1417504" cy="1434686"/>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The Illustrated GPT-2 (Visualizing Transformer Language Models) – Jay  Alammar – Visualizing machine learning one concept at a time." id="133" name="Google Shape;133;p3"/>
          <p:cNvPicPr preferRelativeResize="0"/>
          <p:nvPr/>
        </p:nvPicPr>
        <p:blipFill rotWithShape="1">
          <a:blip r:embed="rId3">
            <a:alphaModFix/>
          </a:blip>
          <a:srcRect b="0" l="0" r="0" t="0"/>
          <a:stretch/>
        </p:blipFill>
        <p:spPr>
          <a:xfrm>
            <a:off x="4234" y="986367"/>
            <a:ext cx="12183533" cy="48852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4"/>
          <p:cNvSpPr txBox="1"/>
          <p:nvPr/>
        </p:nvSpPr>
        <p:spPr>
          <a:xfrm>
            <a:off x="5811331" y="900738"/>
            <a:ext cx="5953125" cy="5149254"/>
          </a:xfrm>
          <a:prstGeom prst="rect">
            <a:avLst/>
          </a:prstGeom>
          <a:noFill/>
          <a:ln>
            <a:noFill/>
          </a:ln>
        </p:spPr>
        <p:txBody>
          <a:bodyPr anchorCtr="0" anchor="t" bIns="0" lIns="0" spcFirstLastPara="1" rIns="0" wrap="square" tIns="0">
            <a:noAutofit/>
          </a:bodyPr>
          <a:lstStyle/>
          <a:p>
            <a:pPr indent="-342900" lvl="0" marL="457200" marR="0" rtl="0" algn="l">
              <a:lnSpc>
                <a:spcPct val="125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A popular strategy game from the 50s</a:t>
            </a:r>
            <a:endParaRPr/>
          </a:p>
          <a:p>
            <a:pPr indent="-342900" lvl="1" marL="914400" marR="0" rtl="0" algn="l">
              <a:lnSpc>
                <a:spcPct val="125000"/>
              </a:lnSpc>
              <a:spcBef>
                <a:spcPts val="100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7 players trying to conquer Europe in WW1</a:t>
            </a:r>
            <a:endParaRPr/>
          </a:p>
          <a:p>
            <a:pPr indent="-342900" lvl="1" marL="914400" marR="0" rtl="0" algn="l">
              <a:lnSpc>
                <a:spcPct val="125000"/>
              </a:lnSpc>
              <a:spcBef>
                <a:spcPts val="100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JFK and Kissinger’s favorite game</a:t>
            </a:r>
            <a:endParaRPr/>
          </a:p>
          <a:p>
            <a:pPr indent="-228600" lvl="0" marL="457200" marR="0" rtl="0" algn="l">
              <a:lnSpc>
                <a:spcPct val="125000"/>
              </a:lnSpc>
              <a:spcBef>
                <a:spcPts val="0"/>
              </a:spcBef>
              <a:spcAft>
                <a:spcPts val="0"/>
              </a:spcAft>
              <a:buClr>
                <a:schemeClr val="dk1"/>
              </a:buClr>
              <a:buSzPts val="1800"/>
              <a:buFont typeface="Noto Sans Symbols"/>
              <a:buNone/>
            </a:pPr>
            <a:r>
              <a:t/>
            </a:r>
            <a:endParaRPr b="0" i="0" sz="1600" u="none" cap="none" strike="noStrike">
              <a:solidFill>
                <a:schemeClr val="dk1"/>
              </a:solidFill>
              <a:latin typeface="Arial"/>
              <a:ea typeface="Arial"/>
              <a:cs typeface="Arial"/>
              <a:sym typeface="Arial"/>
            </a:endParaRPr>
          </a:p>
          <a:p>
            <a:pPr indent="-342900" lvl="0" marL="457200" marR="0" rtl="0" algn="l">
              <a:lnSpc>
                <a:spcPct val="125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Each turn involves </a:t>
            </a:r>
            <a:r>
              <a:rPr b="1" i="0" lang="en-US" sz="1600" u="none" cap="none" strike="noStrike">
                <a:solidFill>
                  <a:schemeClr val="dk1"/>
                </a:solidFill>
                <a:latin typeface="Arial"/>
                <a:ea typeface="Arial"/>
                <a:cs typeface="Arial"/>
                <a:sym typeface="Arial"/>
              </a:rPr>
              <a:t>private natural language negotiation</a:t>
            </a:r>
            <a:endParaRPr b="0" i="0" sz="1600" u="none" cap="none" strike="noStrike">
              <a:solidFill>
                <a:schemeClr val="dk1"/>
              </a:solidFill>
              <a:latin typeface="Arial"/>
              <a:ea typeface="Arial"/>
              <a:cs typeface="Arial"/>
              <a:sym typeface="Arial"/>
            </a:endParaRPr>
          </a:p>
          <a:p>
            <a:pPr indent="-228600" lvl="0" marL="457200" marR="0" rtl="0" algn="l">
              <a:lnSpc>
                <a:spcPct val="125000"/>
              </a:lnSpc>
              <a:spcBef>
                <a:spcPts val="0"/>
              </a:spcBef>
              <a:spcAft>
                <a:spcPts val="0"/>
              </a:spcAft>
              <a:buClr>
                <a:schemeClr val="dk1"/>
              </a:buClr>
              <a:buSzPts val="1800"/>
              <a:buFont typeface="Noto Sans Symbols"/>
              <a:buNone/>
            </a:pPr>
            <a:r>
              <a:t/>
            </a:r>
            <a:endParaRPr b="0" i="0" sz="1600" u="none" cap="none" strike="noStrike">
              <a:solidFill>
                <a:schemeClr val="dk1"/>
              </a:solidFill>
              <a:latin typeface="Arial"/>
              <a:ea typeface="Arial"/>
              <a:cs typeface="Arial"/>
              <a:sym typeface="Arial"/>
            </a:endParaRPr>
          </a:p>
          <a:p>
            <a:pPr indent="-342900" lvl="0" marL="457200" marR="0" rtl="0" algn="l">
              <a:lnSpc>
                <a:spcPct val="125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Moves are done simultaneously</a:t>
            </a:r>
            <a:endParaRPr/>
          </a:p>
          <a:p>
            <a:pPr indent="0" lvl="0" marL="76204" marR="0" rtl="0" algn="l">
              <a:lnSpc>
                <a:spcPct val="125000"/>
              </a:lnSpc>
              <a:spcBef>
                <a:spcPts val="0"/>
              </a:spcBef>
              <a:spcAft>
                <a:spcPts val="0"/>
              </a:spcAft>
              <a:buClr>
                <a:schemeClr val="dk1"/>
              </a:buClr>
              <a:buSzPts val="1800"/>
              <a:buFont typeface="Arial"/>
              <a:buNone/>
            </a:pPr>
            <a:r>
              <a:rPr b="0" i="0" lang="en-US" sz="1600" u="none" cap="none" strike="noStrike">
                <a:solidFill>
                  <a:schemeClr val="dk1"/>
                </a:solidFill>
                <a:latin typeface="Arial"/>
                <a:ea typeface="Arial"/>
                <a:cs typeface="Arial"/>
                <a:sym typeface="Arial"/>
              </a:rPr>
              <a:t>            e.g. </a:t>
            </a:r>
            <a:r>
              <a:rPr b="0" i="0" lang="en-US" sz="1867" u="none" cap="none" strike="noStrike">
                <a:solidFill>
                  <a:schemeClr val="dk1"/>
                </a:solidFill>
                <a:latin typeface="Arial"/>
                <a:ea typeface="Arial"/>
                <a:cs typeface="Arial"/>
                <a:sym typeface="Arial"/>
              </a:rPr>
              <a:t>F </a:t>
            </a:r>
            <a:r>
              <a:rPr b="0" i="0" lang="en-US" sz="1867" u="none" cap="none" strike="noStrike">
                <a:solidFill>
                  <a:srgbClr val="555555"/>
                </a:solidFill>
                <a:latin typeface="Arial"/>
                <a:ea typeface="Arial"/>
                <a:cs typeface="Arial"/>
                <a:sym typeface="Arial"/>
              </a:rPr>
              <a:t>CLY</a:t>
            </a:r>
            <a:r>
              <a:rPr b="0" i="0" lang="en-US" sz="1867" u="none" cap="none" strike="noStrike">
                <a:solidFill>
                  <a:schemeClr val="dk1"/>
                </a:solidFill>
                <a:latin typeface="Arial"/>
                <a:ea typeface="Arial"/>
                <a:cs typeface="Arial"/>
                <a:sym typeface="Arial"/>
              </a:rPr>
              <a:t> - NWG, A </a:t>
            </a:r>
            <a:r>
              <a:rPr b="0" i="0" lang="en-US" sz="1867" u="none" cap="none" strike="noStrike">
                <a:solidFill>
                  <a:srgbClr val="555555"/>
                </a:solidFill>
                <a:latin typeface="Arial"/>
                <a:ea typeface="Arial"/>
                <a:cs typeface="Arial"/>
                <a:sym typeface="Arial"/>
              </a:rPr>
              <a:t>DEN</a:t>
            </a:r>
            <a:r>
              <a:rPr b="0" i="0" lang="en-US" sz="1867" u="none" cap="none" strike="noStrike">
                <a:solidFill>
                  <a:schemeClr val="dk1"/>
                </a:solidFill>
                <a:latin typeface="Arial"/>
                <a:ea typeface="Arial"/>
                <a:cs typeface="Arial"/>
                <a:sym typeface="Arial"/>
              </a:rPr>
              <a:t> H, F </a:t>
            </a:r>
            <a:r>
              <a:rPr b="0" i="0" lang="en-US" sz="1867" u="none" cap="none" strike="noStrike">
                <a:solidFill>
                  <a:srgbClr val="555555"/>
                </a:solidFill>
                <a:latin typeface="Arial"/>
                <a:ea typeface="Arial"/>
                <a:cs typeface="Arial"/>
                <a:sym typeface="Arial"/>
              </a:rPr>
              <a:t>SKA</a:t>
            </a:r>
            <a:r>
              <a:rPr b="0" i="0" lang="en-US" sz="1867" u="none" cap="none" strike="noStrike">
                <a:solidFill>
                  <a:schemeClr val="dk1"/>
                </a:solidFill>
                <a:latin typeface="Arial"/>
                <a:ea typeface="Arial"/>
                <a:cs typeface="Arial"/>
                <a:sym typeface="Arial"/>
              </a:rPr>
              <a:t> </a:t>
            </a:r>
            <a:r>
              <a:rPr b="0" i="0" lang="en-US" sz="1867" u="none" cap="none" strike="noStrike">
                <a:solidFill>
                  <a:srgbClr val="555555"/>
                </a:solidFill>
                <a:latin typeface="Arial"/>
                <a:ea typeface="Arial"/>
                <a:cs typeface="Arial"/>
                <a:sym typeface="Arial"/>
              </a:rPr>
              <a:t>– NWY, …</a:t>
            </a:r>
            <a:endParaRPr b="0" i="0" sz="1600" u="none" cap="none" strike="noStrike">
              <a:solidFill>
                <a:schemeClr val="dk1"/>
              </a:solidFill>
              <a:latin typeface="Arial"/>
              <a:ea typeface="Arial"/>
              <a:cs typeface="Arial"/>
              <a:sym typeface="Arial"/>
            </a:endParaRPr>
          </a:p>
          <a:p>
            <a:pPr indent="-228600" lvl="0" marL="457200" marR="0" rtl="0" algn="l">
              <a:lnSpc>
                <a:spcPct val="125000"/>
              </a:lnSpc>
              <a:spcBef>
                <a:spcPts val="0"/>
              </a:spcBef>
              <a:spcAft>
                <a:spcPts val="0"/>
              </a:spcAft>
              <a:buClr>
                <a:schemeClr val="dk1"/>
              </a:buClr>
              <a:buSzPts val="1800"/>
              <a:buFont typeface="Noto Sans Symbols"/>
              <a:buNone/>
            </a:pPr>
            <a:r>
              <a:t/>
            </a:r>
            <a:endParaRPr b="0" i="0" sz="1600" u="none" cap="none" strike="noStrike">
              <a:solidFill>
                <a:schemeClr val="dk1"/>
              </a:solidFill>
              <a:latin typeface="Arial"/>
              <a:ea typeface="Arial"/>
              <a:cs typeface="Arial"/>
              <a:sym typeface="Arial"/>
            </a:endParaRPr>
          </a:p>
          <a:p>
            <a:pPr indent="-342900" lvl="0" marL="457200" marR="0" rtl="0" algn="l">
              <a:lnSpc>
                <a:spcPct val="125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Alliances and trust-building are key!</a:t>
            </a:r>
            <a:endParaRPr/>
          </a:p>
          <a:p>
            <a:pPr indent="-228600" lvl="0" marL="457200" marR="0" rtl="0" algn="l">
              <a:lnSpc>
                <a:spcPct val="125000"/>
              </a:lnSpc>
              <a:spcBef>
                <a:spcPts val="0"/>
              </a:spcBef>
              <a:spcAft>
                <a:spcPts val="0"/>
              </a:spcAft>
              <a:buClr>
                <a:schemeClr val="dk1"/>
              </a:buClr>
              <a:buSzPts val="1800"/>
              <a:buFont typeface="Noto Sans Symbols"/>
              <a:buNone/>
            </a:pPr>
            <a:r>
              <a:t/>
            </a:r>
            <a:endParaRPr b="0" i="0" sz="1600" u="none" cap="none" strike="noStrike">
              <a:solidFill>
                <a:schemeClr val="dk1"/>
              </a:solidFill>
              <a:latin typeface="Arial"/>
              <a:ea typeface="Arial"/>
              <a:cs typeface="Arial"/>
              <a:sym typeface="Arial"/>
            </a:endParaRPr>
          </a:p>
          <a:p>
            <a:pPr indent="-342900" lvl="0" marL="457200" marR="0" rtl="0" algn="l">
              <a:lnSpc>
                <a:spcPct val="125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Long considered a </a:t>
            </a:r>
            <a:r>
              <a:rPr b="1" i="0" lang="en-US" sz="1600" u="none" cap="none" strike="noStrike">
                <a:solidFill>
                  <a:schemeClr val="dk1"/>
                </a:solidFill>
                <a:latin typeface="Arial"/>
                <a:ea typeface="Arial"/>
                <a:cs typeface="Arial"/>
                <a:sym typeface="Arial"/>
              </a:rPr>
              <a:t>challenge problem for AI [1]</a:t>
            </a:r>
            <a:endParaRPr/>
          </a:p>
          <a:p>
            <a:pPr indent="-342900" lvl="1" marL="914400" marR="0" rtl="0" algn="l">
              <a:lnSpc>
                <a:spcPct val="125000"/>
              </a:lnSpc>
              <a:spcBef>
                <a:spcPts val="100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Research going back to the 80’s</a:t>
            </a:r>
            <a:endParaRPr/>
          </a:p>
          <a:p>
            <a:pPr indent="-342900" lvl="1" marL="914400" marR="0" rtl="0" algn="l">
              <a:lnSpc>
                <a:spcPct val="125000"/>
              </a:lnSpc>
              <a:spcBef>
                <a:spcPts val="1000"/>
              </a:spcBef>
              <a:spcAft>
                <a:spcPts val="0"/>
              </a:spcAft>
              <a:buClr>
                <a:schemeClr val="dk1"/>
              </a:buClr>
              <a:buSzPts val="1800"/>
              <a:buFont typeface="Noto Sans Symbols"/>
              <a:buChar char="⮚"/>
            </a:pPr>
            <a:r>
              <a:rPr b="0" i="0" lang="en-US" sz="1600" u="none" cap="none" strike="noStrike">
                <a:solidFill>
                  <a:schemeClr val="dk1"/>
                </a:solidFill>
                <a:latin typeface="Arial"/>
                <a:ea typeface="Arial"/>
                <a:cs typeface="Arial"/>
                <a:sym typeface="Arial"/>
              </a:rPr>
              <a:t>Research picked up in 2019 with work from MILA, DeepMind, ourselves, others</a:t>
            </a:r>
            <a:endParaRPr/>
          </a:p>
        </p:txBody>
      </p:sp>
      <p:sp>
        <p:nvSpPr>
          <p:cNvPr id="139" name="Google Shape;139;p4"/>
          <p:cNvSpPr txBox="1"/>
          <p:nvPr/>
        </p:nvSpPr>
        <p:spPr>
          <a:xfrm>
            <a:off x="5825845" y="6324962"/>
            <a:ext cx="10274133" cy="463293"/>
          </a:xfrm>
          <a:prstGeom prst="rect">
            <a:avLst/>
          </a:prstGeom>
          <a:noFill/>
          <a:ln>
            <a:noFill/>
          </a:ln>
        </p:spPr>
        <p:txBody>
          <a:bodyPr anchorCtr="0" anchor="t" bIns="0" lIns="0" spcFirstLastPara="1" rIns="0" wrap="square" tIns="0">
            <a:noAutofit/>
          </a:bodyPr>
          <a:lstStyle/>
          <a:p>
            <a:pPr indent="0" lvl="0" marL="76204" marR="0" rtl="0" algn="l">
              <a:lnSpc>
                <a:spcPct val="125000"/>
              </a:lnSpc>
              <a:spcBef>
                <a:spcPts val="0"/>
              </a:spcBef>
              <a:spcAft>
                <a:spcPts val="0"/>
              </a:spcAft>
              <a:buClr>
                <a:schemeClr val="dk1"/>
              </a:buClr>
              <a:buSzPts val="1800"/>
              <a:buFont typeface="Arial"/>
              <a:buNone/>
            </a:pPr>
            <a:r>
              <a:rPr b="0" i="0" lang="en-US" sz="1200" u="none" cap="none" strike="noStrike">
                <a:solidFill>
                  <a:schemeClr val="dk1"/>
                </a:solidFill>
                <a:latin typeface="Arial"/>
                <a:ea typeface="Arial"/>
                <a:cs typeface="Arial"/>
                <a:sym typeface="Arial"/>
              </a:rPr>
              <a:t>[1] Dafoe et al. </a:t>
            </a:r>
            <a:r>
              <a:rPr b="0" i="1" lang="en-US" sz="1200" u="none" cap="none" strike="noStrike">
                <a:solidFill>
                  <a:schemeClr val="dk1"/>
                </a:solidFill>
                <a:latin typeface="Arial"/>
                <a:ea typeface="Arial"/>
                <a:cs typeface="Arial"/>
                <a:sym typeface="Arial"/>
              </a:rPr>
              <a:t>“Cooperative AI: machines must learn to find common ground”.</a:t>
            </a:r>
            <a:r>
              <a:rPr b="0" i="0" lang="en-US" sz="1200" u="none" cap="none" strike="noStrike">
                <a:solidFill>
                  <a:schemeClr val="dk1"/>
                </a:solidFill>
                <a:latin typeface="Arial"/>
                <a:ea typeface="Arial"/>
                <a:cs typeface="Arial"/>
                <a:sym typeface="Arial"/>
              </a:rPr>
              <a:t> </a:t>
            </a:r>
            <a:endParaRPr/>
          </a:p>
          <a:p>
            <a:pPr indent="0" lvl="0" marL="76204" marR="0" rtl="0" algn="l">
              <a:lnSpc>
                <a:spcPct val="125000"/>
              </a:lnSpc>
              <a:spcBef>
                <a:spcPts val="0"/>
              </a:spcBef>
              <a:spcAft>
                <a:spcPts val="0"/>
              </a:spcAft>
              <a:buClr>
                <a:schemeClr val="dk1"/>
              </a:buClr>
              <a:buSzPts val="1800"/>
              <a:buFont typeface="Arial"/>
              <a:buNone/>
            </a:pPr>
            <a:r>
              <a:rPr b="0" i="0" lang="en-US" sz="1200" u="none" cap="none" strike="noStrike">
                <a:solidFill>
                  <a:schemeClr val="dk1"/>
                </a:solidFill>
                <a:latin typeface="Arial"/>
                <a:ea typeface="Arial"/>
                <a:cs typeface="Arial"/>
                <a:sym typeface="Arial"/>
              </a:rPr>
              <a:t>Nature comment, 5/2021</a:t>
            </a:r>
            <a:endParaRPr/>
          </a:p>
        </p:txBody>
      </p:sp>
      <p:sp>
        <p:nvSpPr>
          <p:cNvPr id="140" name="Google Shape;140;p4"/>
          <p:cNvSpPr txBox="1"/>
          <p:nvPr/>
        </p:nvSpPr>
        <p:spPr>
          <a:xfrm>
            <a:off x="4956629" y="-695888"/>
            <a:ext cx="802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050505"/>
                </a:solidFill>
                <a:latin typeface="Arial"/>
                <a:ea typeface="Arial"/>
                <a:cs typeface="Arial"/>
                <a:sym typeface="Arial"/>
              </a:rPr>
              <a:t>a popular board game from the 50's and was JFK's and Kissinger's favorite game</a:t>
            </a:r>
            <a:endParaRPr sz="1200">
              <a:solidFill>
                <a:schemeClr val="dk1"/>
              </a:solidFill>
              <a:latin typeface="Calibri"/>
              <a:ea typeface="Calibri"/>
              <a:cs typeface="Calibri"/>
              <a:sym typeface="Calibri"/>
            </a:endParaRPr>
          </a:p>
        </p:txBody>
      </p:sp>
      <p:pic>
        <p:nvPicPr>
          <p:cNvPr id="141" name="Google Shape;141;p4"/>
          <p:cNvPicPr preferRelativeResize="0"/>
          <p:nvPr/>
        </p:nvPicPr>
        <p:blipFill rotWithShape="1">
          <a:blip r:embed="rId3">
            <a:alphaModFix/>
          </a:blip>
          <a:srcRect b="0" l="0" r="0" t="0"/>
          <a:stretch/>
        </p:blipFill>
        <p:spPr>
          <a:xfrm>
            <a:off x="698578" y="4528381"/>
            <a:ext cx="4693983" cy="2308199"/>
          </a:xfrm>
          <a:prstGeom prst="rect">
            <a:avLst/>
          </a:prstGeom>
          <a:noFill/>
          <a:ln>
            <a:noFill/>
          </a:ln>
        </p:spPr>
      </p:pic>
      <p:pic>
        <p:nvPicPr>
          <p:cNvPr id="142" name="Google Shape;142;p4"/>
          <p:cNvPicPr preferRelativeResize="0"/>
          <p:nvPr/>
        </p:nvPicPr>
        <p:blipFill rotWithShape="1">
          <a:blip r:embed="rId4">
            <a:alphaModFix/>
          </a:blip>
          <a:srcRect b="0" l="0" r="0" t="0"/>
          <a:stretch/>
        </p:blipFill>
        <p:spPr>
          <a:xfrm>
            <a:off x="577516" y="426947"/>
            <a:ext cx="5024430" cy="4101435"/>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5"/>
          <p:cNvPicPr preferRelativeResize="0"/>
          <p:nvPr/>
        </p:nvPicPr>
        <p:blipFill rotWithShape="1">
          <a:blip r:embed="rId3">
            <a:alphaModFix/>
          </a:blip>
          <a:srcRect b="0" l="0" r="0" t="0"/>
          <a:stretch/>
        </p:blipFill>
        <p:spPr>
          <a:xfrm>
            <a:off x="1337734" y="833967"/>
            <a:ext cx="9516533" cy="1100667"/>
          </a:xfrm>
          <a:prstGeom prst="rect">
            <a:avLst/>
          </a:prstGeom>
          <a:noFill/>
          <a:ln>
            <a:noFill/>
          </a:ln>
        </p:spPr>
      </p:pic>
      <p:pic>
        <p:nvPicPr>
          <p:cNvPr id="148" name="Google Shape;148;p5"/>
          <p:cNvPicPr preferRelativeResize="0"/>
          <p:nvPr/>
        </p:nvPicPr>
        <p:blipFill rotWithShape="1">
          <a:blip r:embed="rId4">
            <a:alphaModFix/>
          </a:blip>
          <a:srcRect b="0" l="0" r="0" t="0"/>
          <a:stretch/>
        </p:blipFill>
        <p:spPr>
          <a:xfrm>
            <a:off x="1498600" y="2403476"/>
            <a:ext cx="9516533" cy="1600132"/>
          </a:xfrm>
          <a:prstGeom prst="rect">
            <a:avLst/>
          </a:prstGeom>
          <a:noFill/>
          <a:ln>
            <a:noFill/>
          </a:ln>
        </p:spPr>
      </p:pic>
      <p:pic>
        <p:nvPicPr>
          <p:cNvPr id="149" name="Google Shape;149;p5"/>
          <p:cNvPicPr preferRelativeResize="0"/>
          <p:nvPr/>
        </p:nvPicPr>
        <p:blipFill rotWithShape="1">
          <a:blip r:embed="rId5">
            <a:alphaModFix/>
          </a:blip>
          <a:srcRect b="0" l="0" r="0" t="0"/>
          <a:stretch/>
        </p:blipFill>
        <p:spPr>
          <a:xfrm>
            <a:off x="1337733" y="4645026"/>
            <a:ext cx="9677400" cy="1295360"/>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
          <p:cNvSpPr txBox="1"/>
          <p:nvPr/>
        </p:nvSpPr>
        <p:spPr>
          <a:xfrm>
            <a:off x="1101306" y="1784105"/>
            <a:ext cx="9989389" cy="33158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933">
                <a:solidFill>
                  <a:srgbClr val="000000"/>
                </a:solidFill>
                <a:latin typeface="Arial"/>
                <a:ea typeface="Arial"/>
                <a:cs typeface="Arial"/>
                <a:sym typeface="Arial"/>
              </a:rPr>
              <a:t>“Diplomacy is ultimately about </a:t>
            </a:r>
            <a:r>
              <a:rPr b="1" lang="en-US" sz="2933">
                <a:solidFill>
                  <a:srgbClr val="000000"/>
                </a:solidFill>
                <a:latin typeface="Arial"/>
                <a:ea typeface="Arial"/>
                <a:cs typeface="Arial"/>
                <a:sym typeface="Arial"/>
              </a:rPr>
              <a:t>building trust</a:t>
            </a:r>
            <a:r>
              <a:rPr lang="en-US" sz="2933">
                <a:solidFill>
                  <a:srgbClr val="000000"/>
                </a:solidFill>
                <a:latin typeface="Arial"/>
                <a:ea typeface="Arial"/>
                <a:cs typeface="Arial"/>
                <a:sym typeface="Arial"/>
              </a:rPr>
              <a:t> in an environment that encourages you to not trust anyone.”</a:t>
            </a:r>
            <a:endParaRPr sz="2933">
              <a:solidFill>
                <a:schemeClr val="dk1"/>
              </a:solidFill>
              <a:latin typeface="Calibri"/>
              <a:ea typeface="Calibri"/>
              <a:cs typeface="Calibri"/>
              <a:sym typeface="Calibri"/>
            </a:endParaRPr>
          </a:p>
          <a:p>
            <a:pPr indent="0" lvl="0" marL="0" marR="0" rtl="0" algn="l">
              <a:spcBef>
                <a:spcPts val="533"/>
              </a:spcBef>
              <a:spcAft>
                <a:spcPts val="0"/>
              </a:spcAft>
              <a:buNone/>
            </a:pPr>
            <a:br>
              <a:rPr lang="en-US" sz="2933">
                <a:solidFill>
                  <a:schemeClr val="dk1"/>
                </a:solidFill>
                <a:latin typeface="Calibri"/>
                <a:ea typeface="Calibri"/>
                <a:cs typeface="Calibri"/>
                <a:sym typeface="Calibri"/>
              </a:rPr>
            </a:br>
            <a:r>
              <a:rPr lang="en-US" sz="2933">
                <a:solidFill>
                  <a:srgbClr val="000000"/>
                </a:solidFill>
                <a:latin typeface="Arial"/>
                <a:ea typeface="Arial"/>
                <a:cs typeface="Arial"/>
                <a:sym typeface="Arial"/>
              </a:rPr>
              <a:t>-Andrew Goff</a:t>
            </a:r>
            <a:br>
              <a:rPr lang="en-US" sz="2933">
                <a:solidFill>
                  <a:srgbClr val="000000"/>
                </a:solidFill>
                <a:latin typeface="Arial"/>
                <a:ea typeface="Arial"/>
                <a:cs typeface="Arial"/>
                <a:sym typeface="Arial"/>
              </a:rPr>
            </a:br>
            <a:r>
              <a:rPr lang="en-US" sz="2933">
                <a:solidFill>
                  <a:srgbClr val="000000"/>
                </a:solidFill>
                <a:latin typeface="Arial"/>
                <a:ea typeface="Arial"/>
                <a:cs typeface="Arial"/>
                <a:sym typeface="Arial"/>
              </a:rPr>
              <a:t>3-Time Diplomacy World Champion</a:t>
            </a:r>
            <a:endParaRPr sz="2933">
              <a:solidFill>
                <a:schemeClr val="dk1"/>
              </a:solidFill>
              <a:latin typeface="Calibri"/>
              <a:ea typeface="Calibri"/>
              <a:cs typeface="Calibri"/>
              <a:sym typeface="Calibri"/>
            </a:endParaRPr>
          </a:p>
          <a:p>
            <a:pPr indent="0" lvl="0" marL="0" marR="0" rtl="0" algn="l">
              <a:spcBef>
                <a:spcPts val="0"/>
              </a:spcBef>
              <a:spcAft>
                <a:spcPts val="0"/>
              </a:spcAft>
              <a:buNone/>
            </a:pPr>
            <a:br>
              <a:rPr lang="en-US" sz="2933">
                <a:solidFill>
                  <a:schemeClr val="dk1"/>
                </a:solidFill>
                <a:latin typeface="Calibri"/>
                <a:ea typeface="Calibri"/>
                <a:cs typeface="Calibri"/>
                <a:sym typeface="Calibri"/>
              </a:rPr>
            </a:br>
            <a:endParaRPr sz="2933">
              <a:solidFill>
                <a:schemeClr val="dk1"/>
              </a:solidFill>
              <a:latin typeface="Calibri"/>
              <a:ea typeface="Calibri"/>
              <a:cs typeface="Calibri"/>
              <a:sym typeface="Calibri"/>
            </a:endParaRPr>
          </a:p>
        </p:txBody>
      </p:sp>
    </p:spTree>
  </p:cSld>
  <p:clrMapOvr>
    <a:masterClrMapping/>
  </p:clrMapOvr>
  <mc:AlternateContent>
    <mc:Choice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Self-Play in 2p 0-Sum Games</a:t>
            </a:r>
            <a:endParaRPr/>
          </a:p>
        </p:txBody>
      </p:sp>
      <p:pic>
        <p:nvPicPr>
          <p:cNvPr id="160" name="Google Shape;160;p7"/>
          <p:cNvPicPr preferRelativeResize="0"/>
          <p:nvPr/>
        </p:nvPicPr>
        <p:blipFill rotWithShape="1">
          <a:blip r:embed="rId3">
            <a:alphaModFix/>
          </a:blip>
          <a:srcRect b="18190" l="0" r="0" t="8163"/>
          <a:stretch/>
        </p:blipFill>
        <p:spPr>
          <a:xfrm>
            <a:off x="1803775" y="256583"/>
            <a:ext cx="3279213" cy="2059580"/>
          </a:xfrm>
          <a:prstGeom prst="rect">
            <a:avLst/>
          </a:prstGeom>
          <a:noFill/>
          <a:ln>
            <a:noFill/>
          </a:ln>
        </p:spPr>
      </p:pic>
      <p:pic>
        <p:nvPicPr>
          <p:cNvPr descr="CMU Paper Reveals Libratus' Winning Poker Strategy" id="161" name="Google Shape;161;p7"/>
          <p:cNvPicPr preferRelativeResize="0"/>
          <p:nvPr/>
        </p:nvPicPr>
        <p:blipFill rotWithShape="1">
          <a:blip r:embed="rId4">
            <a:alphaModFix/>
          </a:blip>
          <a:srcRect b="0" l="0" r="0" t="0"/>
          <a:stretch/>
        </p:blipFill>
        <p:spPr>
          <a:xfrm>
            <a:off x="7109013" y="363336"/>
            <a:ext cx="3279212" cy="1846074"/>
          </a:xfrm>
          <a:prstGeom prst="rect">
            <a:avLst/>
          </a:prstGeom>
          <a:noFill/>
          <a:ln>
            <a:noFill/>
          </a:ln>
        </p:spPr>
      </p:pic>
      <p:pic>
        <p:nvPicPr>
          <p:cNvPr descr="Elon Musk's AI Company Has Virtual Robots That Learn to Sumo Wrestle" id="162" name="Google Shape;162;p7"/>
          <p:cNvPicPr preferRelativeResize="0"/>
          <p:nvPr/>
        </p:nvPicPr>
        <p:blipFill rotWithShape="1">
          <a:blip r:embed="rId5">
            <a:alphaModFix/>
          </a:blip>
          <a:srcRect b="0" l="0" r="0" t="0"/>
          <a:stretch/>
        </p:blipFill>
        <p:spPr>
          <a:xfrm>
            <a:off x="1803775" y="3914824"/>
            <a:ext cx="2962796" cy="2222097"/>
          </a:xfrm>
          <a:prstGeom prst="rect">
            <a:avLst/>
          </a:prstGeom>
          <a:noFill/>
          <a:ln>
            <a:noFill/>
          </a:ln>
        </p:spPr>
      </p:pic>
      <p:pic>
        <p:nvPicPr>
          <p:cNvPr descr="AI defeated human champions at Dota 2. Here's what we learned. - TechTalks" id="163" name="Google Shape;163;p7"/>
          <p:cNvPicPr preferRelativeResize="0"/>
          <p:nvPr/>
        </p:nvPicPr>
        <p:blipFill rotWithShape="1">
          <a:blip r:embed="rId6">
            <a:alphaModFix/>
          </a:blip>
          <a:srcRect b="0" l="0" r="0" t="0"/>
          <a:stretch/>
        </p:blipFill>
        <p:spPr>
          <a:xfrm>
            <a:off x="7109013" y="3914824"/>
            <a:ext cx="3446225" cy="2049517"/>
          </a:xfrm>
          <a:prstGeom prst="rect">
            <a:avLst/>
          </a:prstGeom>
          <a:noFill/>
          <a:ln>
            <a:noFill/>
          </a:ln>
        </p:spPr>
      </p:pic>
    </p:spTree>
  </p:cSld>
  <p:clrMapOvr>
    <a:masterClrMapping/>
  </p:clrMapOvr>
  <mc:AlternateContent>
    <mc:Choice Requires="p14">
      <p:transition p14:dur="2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8"/>
          <p:cNvSpPr txBox="1"/>
          <p:nvPr>
            <p:ph idx="1" type="body"/>
          </p:nvPr>
        </p:nvSpPr>
        <p:spPr>
          <a:xfrm>
            <a:off x="693787" y="2137763"/>
            <a:ext cx="6877723" cy="4437208"/>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chemeClr val="accent6"/>
              </a:buClr>
              <a:buSzPts val="1800"/>
              <a:buNone/>
            </a:pPr>
            <a:r>
              <a:rPr lang="en-US" sz="2267">
                <a:solidFill>
                  <a:schemeClr val="accent6"/>
                </a:solidFill>
                <a:latin typeface="Calibri"/>
                <a:ea typeface="Calibri"/>
                <a:cs typeface="Calibri"/>
                <a:sym typeface="Calibri"/>
              </a:rPr>
              <a:t>Option 1: Someone who, over a large enough sample size, wins head-to-head vs. any other player</a:t>
            </a:r>
            <a:endParaRPr/>
          </a:p>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rgbClr val="C00000"/>
              </a:buClr>
              <a:buSzPts val="1800"/>
              <a:buNone/>
            </a:pPr>
            <a:r>
              <a:rPr lang="en-US" sz="2267">
                <a:solidFill>
                  <a:srgbClr val="C00000"/>
                </a:solidFill>
                <a:latin typeface="Calibri"/>
                <a:ea typeface="Calibri"/>
                <a:cs typeface="Calibri"/>
                <a:sym typeface="Calibri"/>
              </a:rPr>
              <a:t>Option 2: Someone who makes more money playing poker than anyone else</a:t>
            </a:r>
            <a:endParaRPr/>
          </a:p>
        </p:txBody>
      </p:sp>
      <p:sp>
        <p:nvSpPr>
          <p:cNvPr id="169" name="Google Shape;169;p8"/>
          <p:cNvSpPr txBox="1"/>
          <p:nvPr/>
        </p:nvSpPr>
        <p:spPr>
          <a:xfrm>
            <a:off x="873124" y="-225514"/>
            <a:ext cx="10930949" cy="171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b="0" i="0" lang="en-US" sz="3734" u="none" cap="none" strike="noStrike">
                <a:solidFill>
                  <a:schemeClr val="dk1"/>
                </a:solidFill>
                <a:latin typeface="Arial"/>
                <a:ea typeface="Arial"/>
                <a:cs typeface="Arial"/>
                <a:sym typeface="Arial"/>
              </a:rPr>
              <a:t>Who is the better poker player?</a:t>
            </a:r>
            <a:endParaRPr/>
          </a:p>
        </p:txBody>
      </p:sp>
      <p:pic>
        <p:nvPicPr>
          <p:cNvPr descr="C:\Users\sandholm\Documents\Research\Solving games\poker\man-machine\Brains vs AI 2 - Jan 2017\player pics\Jason Les_2016 World Series of Poker_EV68_Day5_Amato_7DA1436.jpg" id="170" name="Google Shape;170;p8"/>
          <p:cNvPicPr preferRelativeResize="0"/>
          <p:nvPr/>
        </p:nvPicPr>
        <p:blipFill rotWithShape="1">
          <a:blip r:embed="rId3">
            <a:alphaModFix/>
          </a:blip>
          <a:srcRect b="0" l="0" r="0" t="0"/>
          <a:stretch/>
        </p:blipFill>
        <p:spPr>
          <a:xfrm flipH="1">
            <a:off x="8097981" y="863760"/>
            <a:ext cx="3297383" cy="49553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idx="1" type="body"/>
          </p:nvPr>
        </p:nvSpPr>
        <p:spPr>
          <a:xfrm>
            <a:off x="693787" y="2137763"/>
            <a:ext cx="6877723" cy="4437208"/>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chemeClr val="accent6"/>
              </a:buClr>
              <a:buSzPts val="1800"/>
              <a:buNone/>
            </a:pPr>
            <a:r>
              <a:rPr lang="en-US" sz="2267">
                <a:solidFill>
                  <a:schemeClr val="accent6"/>
                </a:solidFill>
                <a:latin typeface="Calibri"/>
                <a:ea typeface="Calibri"/>
                <a:cs typeface="Calibri"/>
                <a:sym typeface="Calibri"/>
              </a:rPr>
              <a:t>Option 1: Someone who, over a large enough sample size, wins head-to-head vs. any other player</a:t>
            </a:r>
            <a:endParaRPr/>
          </a:p>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chemeClr val="dk1"/>
              </a:buClr>
              <a:buSzPts val="1800"/>
              <a:buNone/>
            </a:pPr>
            <a:r>
              <a:t/>
            </a:r>
            <a:endParaRPr sz="2267">
              <a:latin typeface="Calibri"/>
              <a:ea typeface="Calibri"/>
              <a:cs typeface="Calibri"/>
              <a:sym typeface="Calibri"/>
            </a:endParaRPr>
          </a:p>
          <a:p>
            <a:pPr indent="0" lvl="0" marL="0" rtl="0" algn="l">
              <a:lnSpc>
                <a:spcPct val="125000"/>
              </a:lnSpc>
              <a:spcBef>
                <a:spcPts val="0"/>
              </a:spcBef>
              <a:spcAft>
                <a:spcPts val="0"/>
              </a:spcAft>
              <a:buClr>
                <a:srgbClr val="C00000"/>
              </a:buClr>
              <a:buSzPts val="1800"/>
              <a:buNone/>
            </a:pPr>
            <a:r>
              <a:rPr lang="en-US" sz="2267">
                <a:solidFill>
                  <a:srgbClr val="C00000"/>
                </a:solidFill>
                <a:latin typeface="Calibri"/>
                <a:ea typeface="Calibri"/>
                <a:cs typeface="Calibri"/>
                <a:sym typeface="Calibri"/>
              </a:rPr>
              <a:t>Option 2: Someone who makes more money playing poker than anyone else</a:t>
            </a:r>
            <a:endParaRPr/>
          </a:p>
        </p:txBody>
      </p:sp>
      <p:sp>
        <p:nvSpPr>
          <p:cNvPr id="176" name="Google Shape;176;p9"/>
          <p:cNvSpPr txBox="1"/>
          <p:nvPr/>
        </p:nvSpPr>
        <p:spPr>
          <a:xfrm>
            <a:off x="873124" y="-225514"/>
            <a:ext cx="10930949" cy="1713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dk1"/>
              </a:buClr>
              <a:buSzPts val="5600"/>
              <a:buFont typeface="Arial"/>
              <a:buNone/>
            </a:pPr>
            <a:r>
              <a:rPr b="0" i="0" lang="en-US" sz="3734" u="none" cap="none" strike="noStrike">
                <a:solidFill>
                  <a:schemeClr val="dk1"/>
                </a:solidFill>
                <a:latin typeface="Arial"/>
                <a:ea typeface="Arial"/>
                <a:cs typeface="Arial"/>
                <a:sym typeface="Arial"/>
              </a:rPr>
              <a:t>Who is the better poker player?</a:t>
            </a:r>
            <a:endParaRPr/>
          </a:p>
        </p:txBody>
      </p:sp>
      <p:pic>
        <p:nvPicPr>
          <p:cNvPr descr="C:\Users\sandholm\Documents\Research\Solving games\poker\man-machine\Brains vs AI 2 - Jan 2017\player pics\Jason Les_2016 World Series of Poker_EV68_Day5_Amato_7DA1436.jpg" id="177" name="Google Shape;177;p9"/>
          <p:cNvPicPr preferRelativeResize="0"/>
          <p:nvPr/>
        </p:nvPicPr>
        <p:blipFill rotWithShape="1">
          <a:blip r:embed="rId3">
            <a:alphaModFix/>
          </a:blip>
          <a:srcRect b="0" l="0" r="0" t="0"/>
          <a:stretch/>
        </p:blipFill>
        <p:spPr>
          <a:xfrm flipH="1">
            <a:off x="8097981" y="863760"/>
            <a:ext cx="3297383" cy="4955363"/>
          </a:xfrm>
          <a:prstGeom prst="rect">
            <a:avLst/>
          </a:prstGeom>
          <a:noFill/>
          <a:ln>
            <a:noFill/>
          </a:ln>
        </p:spPr>
      </p:pic>
      <p:sp>
        <p:nvSpPr>
          <p:cNvPr id="178" name="Google Shape;178;p9"/>
          <p:cNvSpPr txBox="1"/>
          <p:nvPr/>
        </p:nvSpPr>
        <p:spPr>
          <a:xfrm>
            <a:off x="2840182" y="2258290"/>
            <a:ext cx="2704074" cy="441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67" u="sng">
                <a:solidFill>
                  <a:schemeClr val="accent6"/>
                </a:solidFill>
                <a:latin typeface="Calibri"/>
                <a:ea typeface="Calibri"/>
                <a:cs typeface="Calibri"/>
                <a:sym typeface="Calibri"/>
              </a:rPr>
              <a:t>Minimax Equilibrium</a:t>
            </a:r>
            <a:endParaRPr/>
          </a:p>
        </p:txBody>
      </p:sp>
      <p:sp>
        <p:nvSpPr>
          <p:cNvPr id="179" name="Google Shape;179;p9"/>
          <p:cNvSpPr txBox="1"/>
          <p:nvPr/>
        </p:nvSpPr>
        <p:spPr>
          <a:xfrm>
            <a:off x="2422333" y="3932381"/>
            <a:ext cx="3302058" cy="441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67" u="sng">
                <a:solidFill>
                  <a:srgbClr val="C00000"/>
                </a:solidFill>
                <a:latin typeface="Calibri"/>
                <a:ea typeface="Calibri"/>
                <a:cs typeface="Calibri"/>
                <a:sym typeface="Calibri"/>
              </a:rPr>
              <a:t>Population Best Response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2023-06-17T16:37:12Z</dcterms:created>
  <dc:creator>Noam Brown</dc:creator>
</cp:coreProperties>
</file>